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61" r:id="rId2"/>
    <p:sldId id="542" r:id="rId3"/>
    <p:sldId id="543" r:id="rId4"/>
    <p:sldId id="529" r:id="rId5"/>
    <p:sldId id="533" r:id="rId6"/>
    <p:sldId id="544" r:id="rId7"/>
    <p:sldId id="534" r:id="rId8"/>
    <p:sldId id="545" r:id="rId9"/>
    <p:sldId id="541" r:id="rId10"/>
    <p:sldId id="507" r:id="rId11"/>
    <p:sldId id="536" r:id="rId12"/>
    <p:sldId id="538" r:id="rId13"/>
    <p:sldId id="539" r:id="rId14"/>
    <p:sldId id="540" r:id="rId15"/>
    <p:sldId id="537" r:id="rId16"/>
    <p:sldId id="546" r:id="rId17"/>
  </p:sldIdLst>
  <p:sldSz cx="9144000" cy="6858000" type="screen4x3"/>
  <p:notesSz cx="7010400" cy="9296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C4BD97"/>
    <a:srgbClr val="CC9900"/>
    <a:srgbClr val="990000"/>
    <a:srgbClr val="9BBB59"/>
    <a:srgbClr val="C0504D"/>
    <a:srgbClr val="FFFFFF"/>
    <a:srgbClr val="993300"/>
    <a:srgbClr val="000000"/>
    <a:srgbClr val="FAC090"/>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6" autoAdjust="0"/>
    <p:restoredTop sz="86323" autoAdjust="0"/>
  </p:normalViewPr>
  <p:slideViewPr>
    <p:cSldViewPr showGuides="1">
      <p:cViewPr varScale="1">
        <p:scale>
          <a:sx n="73" d="100"/>
          <a:sy n="73" d="100"/>
        </p:scale>
        <p:origin x="-426" y="-102"/>
      </p:cViewPr>
      <p:guideLst>
        <p:guide orient="horz" pos="1207"/>
        <p:guide orient="horz" pos="1616"/>
        <p:guide orient="horz" pos="2024"/>
        <p:guide orient="horz" pos="243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648"/>
    </p:cViewPr>
  </p:sorterViewPr>
  <p:notesViewPr>
    <p:cSldViewPr showGuides="1">
      <p:cViewPr varScale="1">
        <p:scale>
          <a:sx n="80" d="100"/>
          <a:sy n="80" d="100"/>
        </p:scale>
        <p:origin x="-2022" y="-90"/>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F:\SIAPA\simuladoresConsejo\SimuladorSIAPA130JULIOxlsx.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E:\10deagosto\otrosimulador.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MX"/>
  <c:clrMapOvr bg1="lt1" tx1="dk1" bg2="lt2" tx2="dk2" accent1="accent1" accent2="accent2" accent3="accent3" accent4="accent4" accent5="accent5" accent6="accent6" hlink="hlink" folHlink="folHlink"/>
  <c:chart>
    <c:view3D>
      <c:rAngAx val="1"/>
    </c:view3D>
    <c:plotArea>
      <c:layout/>
      <c:bar3DChart>
        <c:barDir val="col"/>
        <c:grouping val="stacked"/>
        <c:ser>
          <c:idx val="0"/>
          <c:order val="0"/>
          <c:tx>
            <c:strRef>
              <c:f>'NUEVOS GRÁFICOS'!$D$4</c:f>
              <c:strCache>
                <c:ptCount val="1"/>
                <c:pt idx="0">
                  <c:v>Pagado</c:v>
                </c:pt>
              </c:strCache>
            </c:strRef>
          </c:tx>
          <c:spPr>
            <a:solidFill>
              <a:srgbClr val="9BBB59">
                <a:lumMod val="75000"/>
              </a:srgbClr>
            </a:solidFill>
          </c:spPr>
          <c:cat>
            <c:numRef>
              <c:f>'NUEVOS GRÁFICOS'!$C$5:$C$51</c:f>
              <c:numCache>
                <c:formatCode>#,##0_ ;[Red]\-#,##0\ </c:formatCode>
                <c:ptCount val="47"/>
                <c:pt idx="0">
                  <c:v>4</c:v>
                </c:pt>
                <c:pt idx="1">
                  <c:v>5</c:v>
                </c:pt>
                <c:pt idx="2">
                  <c:v>6</c:v>
                </c:pt>
                <c:pt idx="3">
                  <c:v>7</c:v>
                </c:pt>
                <c:pt idx="4">
                  <c:v>8</c:v>
                </c:pt>
                <c:pt idx="5">
                  <c:v>9</c:v>
                </c:pt>
                <c:pt idx="6">
                  <c:v>10</c:v>
                </c:pt>
                <c:pt idx="7">
                  <c:v>11</c:v>
                </c:pt>
                <c:pt idx="8">
                  <c:v>12</c:v>
                </c:pt>
                <c:pt idx="9">
                  <c:v>13</c:v>
                </c:pt>
                <c:pt idx="10">
                  <c:v>14</c:v>
                </c:pt>
                <c:pt idx="11">
                  <c:v>15</c:v>
                </c:pt>
                <c:pt idx="12">
                  <c:v>16</c:v>
                </c:pt>
                <c:pt idx="13">
                  <c:v>17</c:v>
                </c:pt>
                <c:pt idx="14">
                  <c:v>18</c:v>
                </c:pt>
                <c:pt idx="15">
                  <c:v>19</c:v>
                </c:pt>
                <c:pt idx="16">
                  <c:v>20</c:v>
                </c:pt>
                <c:pt idx="17">
                  <c:v>21</c:v>
                </c:pt>
                <c:pt idx="18">
                  <c:v>22</c:v>
                </c:pt>
                <c:pt idx="19">
                  <c:v>23</c:v>
                </c:pt>
                <c:pt idx="20">
                  <c:v>24</c:v>
                </c:pt>
                <c:pt idx="21">
                  <c:v>25</c:v>
                </c:pt>
                <c:pt idx="22">
                  <c:v>26</c:v>
                </c:pt>
                <c:pt idx="23">
                  <c:v>27</c:v>
                </c:pt>
                <c:pt idx="24">
                  <c:v>28</c:v>
                </c:pt>
                <c:pt idx="25">
                  <c:v>29</c:v>
                </c:pt>
                <c:pt idx="26">
                  <c:v>30</c:v>
                </c:pt>
                <c:pt idx="27">
                  <c:v>31</c:v>
                </c:pt>
                <c:pt idx="28">
                  <c:v>32</c:v>
                </c:pt>
                <c:pt idx="29">
                  <c:v>33</c:v>
                </c:pt>
                <c:pt idx="30">
                  <c:v>34</c:v>
                </c:pt>
                <c:pt idx="31">
                  <c:v>35</c:v>
                </c:pt>
                <c:pt idx="32">
                  <c:v>36</c:v>
                </c:pt>
                <c:pt idx="33">
                  <c:v>37</c:v>
                </c:pt>
                <c:pt idx="34">
                  <c:v>38</c:v>
                </c:pt>
                <c:pt idx="35">
                  <c:v>39</c:v>
                </c:pt>
                <c:pt idx="36">
                  <c:v>40</c:v>
                </c:pt>
                <c:pt idx="37">
                  <c:v>41</c:v>
                </c:pt>
                <c:pt idx="38">
                  <c:v>42</c:v>
                </c:pt>
                <c:pt idx="39">
                  <c:v>43</c:v>
                </c:pt>
                <c:pt idx="40">
                  <c:v>44</c:v>
                </c:pt>
                <c:pt idx="41">
                  <c:v>45</c:v>
                </c:pt>
                <c:pt idx="42">
                  <c:v>46</c:v>
                </c:pt>
                <c:pt idx="43">
                  <c:v>47</c:v>
                </c:pt>
                <c:pt idx="44">
                  <c:v>48</c:v>
                </c:pt>
                <c:pt idx="45">
                  <c:v>49</c:v>
                </c:pt>
                <c:pt idx="46">
                  <c:v>50</c:v>
                </c:pt>
              </c:numCache>
            </c:numRef>
          </c:cat>
          <c:val>
            <c:numRef>
              <c:f>'NUEVOS GRÁFICOS'!$D$5:$D$51</c:f>
              <c:numCache>
                <c:formatCode>[$$-80A]#,##0.00;[Red]\-[$$-80A]#,##0.00</c:formatCode>
                <c:ptCount val="47"/>
                <c:pt idx="0">
                  <c:v>8.5550000000000068</c:v>
                </c:pt>
                <c:pt idx="1">
                  <c:v>8.11</c:v>
                </c:pt>
                <c:pt idx="2">
                  <c:v>7.6350000000000007</c:v>
                </c:pt>
                <c:pt idx="3">
                  <c:v>6.5628571428571405</c:v>
                </c:pt>
                <c:pt idx="4">
                  <c:v>5.8587499999999997</c:v>
                </c:pt>
                <c:pt idx="5">
                  <c:v>5.4788888888888891</c:v>
                </c:pt>
                <c:pt idx="6">
                  <c:v>5.2359999999999998</c:v>
                </c:pt>
                <c:pt idx="7">
                  <c:v>4.9609090909090909</c:v>
                </c:pt>
                <c:pt idx="8">
                  <c:v>4.9608333333333334</c:v>
                </c:pt>
                <c:pt idx="9">
                  <c:v>4.9607692307692304</c:v>
                </c:pt>
                <c:pt idx="10">
                  <c:v>4.9607142857142863</c:v>
                </c:pt>
                <c:pt idx="11">
                  <c:v>4.9606666666666674</c:v>
                </c:pt>
                <c:pt idx="12">
                  <c:v>4.9606250000000003</c:v>
                </c:pt>
                <c:pt idx="13">
                  <c:v>4.960588235294118</c:v>
                </c:pt>
                <c:pt idx="14">
                  <c:v>4.9605555555555245</c:v>
                </c:pt>
                <c:pt idx="15">
                  <c:v>4.9610526315789478</c:v>
                </c:pt>
                <c:pt idx="16">
                  <c:v>4.9610000000000003</c:v>
                </c:pt>
                <c:pt idx="17">
                  <c:v>4.9609523809523814</c:v>
                </c:pt>
                <c:pt idx="18">
                  <c:v>4.9609090909090909</c:v>
                </c:pt>
                <c:pt idx="19">
                  <c:v>4.9608695652173909</c:v>
                </c:pt>
                <c:pt idx="20">
                  <c:v>4.9608333333333334</c:v>
                </c:pt>
                <c:pt idx="21">
                  <c:v>4.9607999999999999</c:v>
                </c:pt>
                <c:pt idx="22">
                  <c:v>5.0969230769230771</c:v>
                </c:pt>
                <c:pt idx="23">
                  <c:v>5.2318518518518511</c:v>
                </c:pt>
                <c:pt idx="24">
                  <c:v>5.3407142857142853</c:v>
                </c:pt>
                <c:pt idx="25">
                  <c:v>5.4496551724137934</c:v>
                </c:pt>
                <c:pt idx="26">
                  <c:v>5.5583333333333433</c:v>
                </c:pt>
                <c:pt idx="27">
                  <c:v>5.8354838709677255</c:v>
                </c:pt>
                <c:pt idx="28">
                  <c:v>6.0018750000000001</c:v>
                </c:pt>
                <c:pt idx="29">
                  <c:v>6.1451515151515146</c:v>
                </c:pt>
                <c:pt idx="30">
                  <c:v>6.2194117647058826</c:v>
                </c:pt>
                <c:pt idx="31">
                  <c:v>6.573142857142857</c:v>
                </c:pt>
                <c:pt idx="32">
                  <c:v>6.7269444444444444</c:v>
                </c:pt>
                <c:pt idx="33">
                  <c:v>6.8751351351351353</c:v>
                </c:pt>
                <c:pt idx="34">
                  <c:v>6.9986842105263145</c:v>
                </c:pt>
                <c:pt idx="35">
                  <c:v>7.1515384615384345</c:v>
                </c:pt>
                <c:pt idx="36">
                  <c:v>7.2837500000000004</c:v>
                </c:pt>
                <c:pt idx="37">
                  <c:v>7.3770731707317072</c:v>
                </c:pt>
                <c:pt idx="38">
                  <c:v>7.5297619047619104</c:v>
                </c:pt>
                <c:pt idx="39">
                  <c:v>7.7079069767441855</c:v>
                </c:pt>
                <c:pt idx="40">
                  <c:v>7.8731818181818145</c:v>
                </c:pt>
                <c:pt idx="41">
                  <c:v>8.0388888888888879</c:v>
                </c:pt>
                <c:pt idx="42">
                  <c:v>8.203913043478261</c:v>
                </c:pt>
                <c:pt idx="43">
                  <c:v>8.3693617021276605</c:v>
                </c:pt>
                <c:pt idx="44">
                  <c:v>8.5345833333333356</c:v>
                </c:pt>
                <c:pt idx="45">
                  <c:v>8.6504081632653058</c:v>
                </c:pt>
                <c:pt idx="46">
                  <c:v>8.7374000000000009</c:v>
                </c:pt>
              </c:numCache>
            </c:numRef>
          </c:val>
        </c:ser>
        <c:ser>
          <c:idx val="1"/>
          <c:order val="1"/>
          <c:tx>
            <c:strRef>
              <c:f>'NUEVOS GRÁFICOS'!$E$4</c:f>
              <c:strCache>
                <c:ptCount val="1"/>
                <c:pt idx="0">
                  <c:v>Subsidiado</c:v>
                </c:pt>
              </c:strCache>
            </c:strRef>
          </c:tx>
          <c:spPr>
            <a:solidFill>
              <a:srgbClr val="FF0000"/>
            </a:solidFill>
          </c:spPr>
          <c:cat>
            <c:numRef>
              <c:f>'NUEVOS GRÁFICOS'!$C$5:$C$51</c:f>
              <c:numCache>
                <c:formatCode>#,##0_ ;[Red]\-#,##0\ </c:formatCode>
                <c:ptCount val="47"/>
                <c:pt idx="0">
                  <c:v>4</c:v>
                </c:pt>
                <c:pt idx="1">
                  <c:v>5</c:v>
                </c:pt>
                <c:pt idx="2">
                  <c:v>6</c:v>
                </c:pt>
                <c:pt idx="3">
                  <c:v>7</c:v>
                </c:pt>
                <c:pt idx="4">
                  <c:v>8</c:v>
                </c:pt>
                <c:pt idx="5">
                  <c:v>9</c:v>
                </c:pt>
                <c:pt idx="6">
                  <c:v>10</c:v>
                </c:pt>
                <c:pt idx="7">
                  <c:v>11</c:v>
                </c:pt>
                <c:pt idx="8">
                  <c:v>12</c:v>
                </c:pt>
                <c:pt idx="9">
                  <c:v>13</c:v>
                </c:pt>
                <c:pt idx="10">
                  <c:v>14</c:v>
                </c:pt>
                <c:pt idx="11">
                  <c:v>15</c:v>
                </c:pt>
                <c:pt idx="12">
                  <c:v>16</c:v>
                </c:pt>
                <c:pt idx="13">
                  <c:v>17</c:v>
                </c:pt>
                <c:pt idx="14">
                  <c:v>18</c:v>
                </c:pt>
                <c:pt idx="15">
                  <c:v>19</c:v>
                </c:pt>
                <c:pt idx="16">
                  <c:v>20</c:v>
                </c:pt>
                <c:pt idx="17">
                  <c:v>21</c:v>
                </c:pt>
                <c:pt idx="18">
                  <c:v>22</c:v>
                </c:pt>
                <c:pt idx="19">
                  <c:v>23</c:v>
                </c:pt>
                <c:pt idx="20">
                  <c:v>24</c:v>
                </c:pt>
                <c:pt idx="21">
                  <c:v>25</c:v>
                </c:pt>
                <c:pt idx="22">
                  <c:v>26</c:v>
                </c:pt>
                <c:pt idx="23">
                  <c:v>27</c:v>
                </c:pt>
                <c:pt idx="24">
                  <c:v>28</c:v>
                </c:pt>
                <c:pt idx="25">
                  <c:v>29</c:v>
                </c:pt>
                <c:pt idx="26">
                  <c:v>30</c:v>
                </c:pt>
                <c:pt idx="27">
                  <c:v>31</c:v>
                </c:pt>
                <c:pt idx="28">
                  <c:v>32</c:v>
                </c:pt>
                <c:pt idx="29">
                  <c:v>33</c:v>
                </c:pt>
                <c:pt idx="30">
                  <c:v>34</c:v>
                </c:pt>
                <c:pt idx="31">
                  <c:v>35</c:v>
                </c:pt>
                <c:pt idx="32">
                  <c:v>36</c:v>
                </c:pt>
                <c:pt idx="33">
                  <c:v>37</c:v>
                </c:pt>
                <c:pt idx="34">
                  <c:v>38</c:v>
                </c:pt>
                <c:pt idx="35">
                  <c:v>39</c:v>
                </c:pt>
                <c:pt idx="36">
                  <c:v>40</c:v>
                </c:pt>
                <c:pt idx="37">
                  <c:v>41</c:v>
                </c:pt>
                <c:pt idx="38">
                  <c:v>42</c:v>
                </c:pt>
                <c:pt idx="39">
                  <c:v>43</c:v>
                </c:pt>
                <c:pt idx="40">
                  <c:v>44</c:v>
                </c:pt>
                <c:pt idx="41">
                  <c:v>45</c:v>
                </c:pt>
                <c:pt idx="42">
                  <c:v>46</c:v>
                </c:pt>
                <c:pt idx="43">
                  <c:v>47</c:v>
                </c:pt>
                <c:pt idx="44">
                  <c:v>48</c:v>
                </c:pt>
                <c:pt idx="45">
                  <c:v>49</c:v>
                </c:pt>
                <c:pt idx="46">
                  <c:v>50</c:v>
                </c:pt>
              </c:numCache>
            </c:numRef>
          </c:cat>
          <c:val>
            <c:numRef>
              <c:f>'NUEVOS GRÁFICOS'!$E$5:$E$51</c:f>
              <c:numCache>
                <c:formatCode>[$$-80A]#,##0.00;[Red]\-[$$-80A]#,##0.00</c:formatCode>
                <c:ptCount val="47"/>
                <c:pt idx="0">
                  <c:v>3.2550000000000008</c:v>
                </c:pt>
                <c:pt idx="1">
                  <c:v>3.7000000000000011</c:v>
                </c:pt>
                <c:pt idx="2">
                  <c:v>4.1749999999999945</c:v>
                </c:pt>
                <c:pt idx="3">
                  <c:v>5.2471428571428556</c:v>
                </c:pt>
                <c:pt idx="4">
                  <c:v>5.9512500000000124</c:v>
                </c:pt>
                <c:pt idx="5">
                  <c:v>6.3311111111111114</c:v>
                </c:pt>
                <c:pt idx="6">
                  <c:v>6.5740000000000007</c:v>
                </c:pt>
                <c:pt idx="7">
                  <c:v>6.8490909090909096</c:v>
                </c:pt>
                <c:pt idx="8">
                  <c:v>6.8491666666666671</c:v>
                </c:pt>
                <c:pt idx="9">
                  <c:v>6.8492307692307701</c:v>
                </c:pt>
                <c:pt idx="10">
                  <c:v>6.8492857142857142</c:v>
                </c:pt>
                <c:pt idx="11">
                  <c:v>6.8493333333333934</c:v>
                </c:pt>
                <c:pt idx="12">
                  <c:v>6.8493750000000002</c:v>
                </c:pt>
                <c:pt idx="13">
                  <c:v>6.8494117647058825</c:v>
                </c:pt>
                <c:pt idx="14">
                  <c:v>6.8494444444444484</c:v>
                </c:pt>
                <c:pt idx="15">
                  <c:v>6.8489473684210465</c:v>
                </c:pt>
                <c:pt idx="16">
                  <c:v>6.8490000000000002</c:v>
                </c:pt>
                <c:pt idx="17">
                  <c:v>6.8490476190476191</c:v>
                </c:pt>
                <c:pt idx="18">
                  <c:v>6.8490909090909096</c:v>
                </c:pt>
                <c:pt idx="19">
                  <c:v>6.8491304347826114</c:v>
                </c:pt>
                <c:pt idx="20">
                  <c:v>6.8491666666666671</c:v>
                </c:pt>
                <c:pt idx="21">
                  <c:v>6.8492000000000024</c:v>
                </c:pt>
                <c:pt idx="22">
                  <c:v>6.7130769230769225</c:v>
                </c:pt>
                <c:pt idx="23">
                  <c:v>6.5781481481481494</c:v>
                </c:pt>
                <c:pt idx="24">
                  <c:v>6.4692857142857152</c:v>
                </c:pt>
                <c:pt idx="25">
                  <c:v>6.3603448275861645</c:v>
                </c:pt>
                <c:pt idx="26">
                  <c:v>6.2516666666666714</c:v>
                </c:pt>
                <c:pt idx="27">
                  <c:v>5.9745161290322555</c:v>
                </c:pt>
                <c:pt idx="28">
                  <c:v>5.8081249999999756</c:v>
                </c:pt>
                <c:pt idx="29">
                  <c:v>5.6648484848484859</c:v>
                </c:pt>
                <c:pt idx="30">
                  <c:v>5.5905882352941179</c:v>
                </c:pt>
                <c:pt idx="31">
                  <c:v>5.2368571428571524</c:v>
                </c:pt>
                <c:pt idx="32">
                  <c:v>5.0830555555555446</c:v>
                </c:pt>
                <c:pt idx="33">
                  <c:v>4.9348648648648714</c:v>
                </c:pt>
                <c:pt idx="34">
                  <c:v>4.8113157894736904</c:v>
                </c:pt>
                <c:pt idx="35">
                  <c:v>4.6584615384615375</c:v>
                </c:pt>
                <c:pt idx="36">
                  <c:v>4.5262500000000001</c:v>
                </c:pt>
                <c:pt idx="37">
                  <c:v>4.4329268292682755</c:v>
                </c:pt>
                <c:pt idx="38">
                  <c:v>4.2802380952382064</c:v>
                </c:pt>
                <c:pt idx="39">
                  <c:v>4.1020930232558142</c:v>
                </c:pt>
                <c:pt idx="40">
                  <c:v>3.9368181818181123</c:v>
                </c:pt>
                <c:pt idx="41">
                  <c:v>3.7711111111111202</c:v>
                </c:pt>
                <c:pt idx="42">
                  <c:v>3.6060869565217395</c:v>
                </c:pt>
                <c:pt idx="43">
                  <c:v>3.4406382978723791</c:v>
                </c:pt>
                <c:pt idx="44">
                  <c:v>3.2754166666666666</c:v>
                </c:pt>
                <c:pt idx="45">
                  <c:v>3.1595918367346951</c:v>
                </c:pt>
                <c:pt idx="46">
                  <c:v>3.0725999999999987</c:v>
                </c:pt>
              </c:numCache>
            </c:numRef>
          </c:val>
        </c:ser>
        <c:shape val="box"/>
        <c:axId val="64010496"/>
        <c:axId val="69771264"/>
        <c:axId val="0"/>
      </c:bar3DChart>
      <c:catAx>
        <c:axId val="64010496"/>
        <c:scaling>
          <c:orientation val="minMax"/>
        </c:scaling>
        <c:axPos val="b"/>
        <c:numFmt formatCode="#,##0_ ;[Red]\-#,##0\ " sourceLinked="1"/>
        <c:tickLblPos val="nextTo"/>
        <c:txPr>
          <a:bodyPr/>
          <a:lstStyle/>
          <a:p>
            <a:pPr>
              <a:defRPr lang="es-MX" sz="900" b="1">
                <a:solidFill>
                  <a:srgbClr val="000099"/>
                </a:solidFill>
                <a:effectLst>
                  <a:outerShdw blurRad="38100" dist="38100" dir="2700000" algn="tl">
                    <a:srgbClr val="000000">
                      <a:alpha val="43137"/>
                    </a:srgbClr>
                  </a:outerShdw>
                </a:effectLst>
              </a:defRPr>
            </a:pPr>
            <a:endParaRPr lang="es-MX"/>
          </a:p>
        </c:txPr>
        <c:crossAx val="69771264"/>
        <c:crosses val="autoZero"/>
        <c:auto val="1"/>
        <c:lblAlgn val="ctr"/>
        <c:lblOffset val="100"/>
      </c:catAx>
      <c:valAx>
        <c:axId val="69771264"/>
        <c:scaling>
          <c:orientation val="minMax"/>
          <c:max val="11.81"/>
          <c:min val="-0.19000000000000014"/>
        </c:scaling>
        <c:axPos val="l"/>
        <c:numFmt formatCode="[$$-80A]#,##0.00;[Red]\-[$$-80A]#,##0.00" sourceLinked="1"/>
        <c:tickLblPos val="nextTo"/>
        <c:txPr>
          <a:bodyPr/>
          <a:lstStyle/>
          <a:p>
            <a:pPr>
              <a:defRPr lang="es-MX" sz="1000" b="1">
                <a:solidFill>
                  <a:srgbClr val="000099"/>
                </a:solidFill>
                <a:effectLst>
                  <a:outerShdw blurRad="38100" dist="38100" dir="2700000" algn="tl">
                    <a:srgbClr val="000000">
                      <a:alpha val="43137"/>
                    </a:srgbClr>
                  </a:outerShdw>
                </a:effectLst>
              </a:defRPr>
            </a:pPr>
            <a:endParaRPr lang="es-MX"/>
          </a:p>
        </c:txPr>
        <c:crossAx val="64010496"/>
        <c:crosses val="autoZero"/>
        <c:crossBetween val="between"/>
      </c:valAx>
    </c:plotArea>
    <c:plotVisOnly val="1"/>
  </c:chart>
  <c:txPr>
    <a:bodyPr/>
    <a:lstStyle/>
    <a:p>
      <a:pPr>
        <a:defRPr sz="800">
          <a:solidFill>
            <a:schemeClr val="bg1"/>
          </a:solidFill>
          <a:latin typeface="Arial Narrow" pitchFamily="34" charset="0"/>
        </a:defRPr>
      </a:pPr>
      <a:endParaRPr lang="es-MX"/>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MX"/>
  <c:clrMapOvr bg1="lt1" tx1="dk1" bg2="lt2" tx2="dk2" accent1="accent1" accent2="accent2" accent3="accent3" accent4="accent4" accent5="accent5" accent6="accent6" hlink="hlink" folHlink="folHlink"/>
  <c:chart>
    <c:view3D>
      <c:rAngAx val="1"/>
    </c:view3D>
    <c:plotArea>
      <c:layout/>
      <c:bar3DChart>
        <c:barDir val="col"/>
        <c:grouping val="stacked"/>
        <c:ser>
          <c:idx val="0"/>
          <c:order val="0"/>
          <c:tx>
            <c:strRef>
              <c:f>'NUEVOS GRÁFICOS'!$G$4</c:f>
              <c:strCache>
                <c:ptCount val="1"/>
                <c:pt idx="0">
                  <c:v>Pagado</c:v>
                </c:pt>
              </c:strCache>
            </c:strRef>
          </c:tx>
          <c:spPr>
            <a:solidFill>
              <a:srgbClr val="9BBB59">
                <a:lumMod val="75000"/>
              </a:srgbClr>
            </a:solidFill>
          </c:spPr>
          <c:cat>
            <c:numRef>
              <c:f>'NUEVOS GRÁFICOS'!$F$5:$F$51</c:f>
              <c:numCache>
                <c:formatCode>#,##0_ ;[Red]\-#,##0\ </c:formatCode>
                <c:ptCount val="47"/>
                <c:pt idx="0">
                  <c:v>4</c:v>
                </c:pt>
                <c:pt idx="1">
                  <c:v>5</c:v>
                </c:pt>
                <c:pt idx="2">
                  <c:v>6</c:v>
                </c:pt>
                <c:pt idx="3">
                  <c:v>7</c:v>
                </c:pt>
                <c:pt idx="4">
                  <c:v>8</c:v>
                </c:pt>
                <c:pt idx="5">
                  <c:v>9</c:v>
                </c:pt>
                <c:pt idx="6">
                  <c:v>10</c:v>
                </c:pt>
                <c:pt idx="7">
                  <c:v>11</c:v>
                </c:pt>
                <c:pt idx="8">
                  <c:v>12</c:v>
                </c:pt>
                <c:pt idx="9">
                  <c:v>13</c:v>
                </c:pt>
                <c:pt idx="10">
                  <c:v>14</c:v>
                </c:pt>
                <c:pt idx="11">
                  <c:v>15</c:v>
                </c:pt>
                <c:pt idx="12">
                  <c:v>16</c:v>
                </c:pt>
                <c:pt idx="13">
                  <c:v>17</c:v>
                </c:pt>
                <c:pt idx="14">
                  <c:v>18</c:v>
                </c:pt>
                <c:pt idx="15">
                  <c:v>19</c:v>
                </c:pt>
                <c:pt idx="16">
                  <c:v>20</c:v>
                </c:pt>
                <c:pt idx="17">
                  <c:v>21</c:v>
                </c:pt>
                <c:pt idx="18">
                  <c:v>22</c:v>
                </c:pt>
                <c:pt idx="19">
                  <c:v>23</c:v>
                </c:pt>
                <c:pt idx="20">
                  <c:v>24</c:v>
                </c:pt>
                <c:pt idx="21">
                  <c:v>25</c:v>
                </c:pt>
                <c:pt idx="22">
                  <c:v>26</c:v>
                </c:pt>
                <c:pt idx="23">
                  <c:v>27</c:v>
                </c:pt>
                <c:pt idx="24">
                  <c:v>28</c:v>
                </c:pt>
                <c:pt idx="25">
                  <c:v>29</c:v>
                </c:pt>
                <c:pt idx="26">
                  <c:v>30</c:v>
                </c:pt>
                <c:pt idx="27">
                  <c:v>31</c:v>
                </c:pt>
                <c:pt idx="28">
                  <c:v>32</c:v>
                </c:pt>
                <c:pt idx="29">
                  <c:v>33</c:v>
                </c:pt>
                <c:pt idx="30">
                  <c:v>34</c:v>
                </c:pt>
                <c:pt idx="31">
                  <c:v>35</c:v>
                </c:pt>
                <c:pt idx="32">
                  <c:v>36</c:v>
                </c:pt>
                <c:pt idx="33">
                  <c:v>37</c:v>
                </c:pt>
                <c:pt idx="34">
                  <c:v>38</c:v>
                </c:pt>
                <c:pt idx="35">
                  <c:v>39</c:v>
                </c:pt>
                <c:pt idx="36">
                  <c:v>40</c:v>
                </c:pt>
                <c:pt idx="37">
                  <c:v>41</c:v>
                </c:pt>
                <c:pt idx="38">
                  <c:v>42</c:v>
                </c:pt>
                <c:pt idx="39">
                  <c:v>43</c:v>
                </c:pt>
                <c:pt idx="40">
                  <c:v>44</c:v>
                </c:pt>
                <c:pt idx="41">
                  <c:v>45</c:v>
                </c:pt>
                <c:pt idx="42">
                  <c:v>46</c:v>
                </c:pt>
                <c:pt idx="43">
                  <c:v>47</c:v>
                </c:pt>
                <c:pt idx="44">
                  <c:v>48</c:v>
                </c:pt>
                <c:pt idx="45">
                  <c:v>49</c:v>
                </c:pt>
                <c:pt idx="46">
                  <c:v>50</c:v>
                </c:pt>
              </c:numCache>
            </c:numRef>
          </c:cat>
          <c:val>
            <c:numRef>
              <c:f>'NUEVOS GRÁFICOS'!$G$5:$G$51</c:f>
              <c:numCache>
                <c:formatCode>[$$-80A]#,##0.00;[Red]\-[$$-80A]#,##0.00</c:formatCode>
                <c:ptCount val="47"/>
                <c:pt idx="0">
                  <c:v>8.3839000000000024</c:v>
                </c:pt>
                <c:pt idx="1">
                  <c:v>8.0289000000000001</c:v>
                </c:pt>
                <c:pt idx="2">
                  <c:v>7.5586500000000001</c:v>
                </c:pt>
                <c:pt idx="3">
                  <c:v>6.4972285714285709</c:v>
                </c:pt>
                <c:pt idx="4">
                  <c:v>5.8001624999999999</c:v>
                </c:pt>
                <c:pt idx="5">
                  <c:v>5.4240999999999975</c:v>
                </c:pt>
                <c:pt idx="6">
                  <c:v>5.7596000000000034</c:v>
                </c:pt>
                <c:pt idx="7">
                  <c:v>5.5314136363636424</c:v>
                </c:pt>
                <c:pt idx="8">
                  <c:v>5.6057416666666668</c:v>
                </c:pt>
                <c:pt idx="9">
                  <c:v>5.6800807692307655</c:v>
                </c:pt>
                <c:pt idx="10">
                  <c:v>5.7544285714285675</c:v>
                </c:pt>
                <c:pt idx="11">
                  <c:v>5.828783333333333</c:v>
                </c:pt>
                <c:pt idx="12">
                  <c:v>5.9031437499999999</c:v>
                </c:pt>
                <c:pt idx="13">
                  <c:v>5.9775088235294085</c:v>
                </c:pt>
                <c:pt idx="14">
                  <c:v>6.0518777777777775</c:v>
                </c:pt>
                <c:pt idx="15">
                  <c:v>6.1268999999999965</c:v>
                </c:pt>
                <c:pt idx="16">
                  <c:v>6.2012500000000124</c:v>
                </c:pt>
                <c:pt idx="17">
                  <c:v>6.2756047619047814</c:v>
                </c:pt>
                <c:pt idx="18">
                  <c:v>6.3499636363636434</c:v>
                </c:pt>
                <c:pt idx="19">
                  <c:v>6.4243260869565217</c:v>
                </c:pt>
                <c:pt idx="20">
                  <c:v>6.4986916666666694</c:v>
                </c:pt>
                <c:pt idx="21">
                  <c:v>6.5730600000000114</c:v>
                </c:pt>
                <c:pt idx="22">
                  <c:v>6.8298769230769247</c:v>
                </c:pt>
                <c:pt idx="23">
                  <c:v>7.0891592592592545</c:v>
                </c:pt>
                <c:pt idx="24">
                  <c:v>7.3167785714285705</c:v>
                </c:pt>
                <c:pt idx="25">
                  <c:v>7.5477724137931723</c:v>
                </c:pt>
                <c:pt idx="26">
                  <c:v>7.7816666666666734</c:v>
                </c:pt>
                <c:pt idx="27">
                  <c:v>8.1988548387097246</c:v>
                </c:pt>
                <c:pt idx="28">
                  <c:v>8.4626437500000247</c:v>
                </c:pt>
                <c:pt idx="29">
                  <c:v>8.6953893939394025</c:v>
                </c:pt>
                <c:pt idx="30">
                  <c:v>8.8315647058823554</c:v>
                </c:pt>
                <c:pt idx="31">
                  <c:v>9.366728571428574</c:v>
                </c:pt>
                <c:pt idx="32">
                  <c:v>9.6195305555555564</c:v>
                </c:pt>
                <c:pt idx="33">
                  <c:v>9.8658189189190448</c:v>
                </c:pt>
                <c:pt idx="34">
                  <c:v>10.078105263157893</c:v>
                </c:pt>
                <c:pt idx="35">
                  <c:v>10.33397307692308</c:v>
                </c:pt>
                <c:pt idx="36">
                  <c:v>10.561437500000114</c:v>
                </c:pt>
                <c:pt idx="37">
                  <c:v>10.711510243902442</c:v>
                </c:pt>
                <c:pt idx="38">
                  <c:v>10.948273809523798</c:v>
                </c:pt>
                <c:pt idx="39">
                  <c:v>11.222712558139539</c:v>
                </c:pt>
                <c:pt idx="40">
                  <c:v>11.47909909090923</c:v>
                </c:pt>
                <c:pt idx="41">
                  <c:v>11.736777777777768</c:v>
                </c:pt>
                <c:pt idx="42">
                  <c:v>11.99412086956522</c:v>
                </c:pt>
                <c:pt idx="43">
                  <c:v>12.252745531915027</c:v>
                </c:pt>
                <c:pt idx="44">
                  <c:v>12.51169916666667</c:v>
                </c:pt>
                <c:pt idx="45">
                  <c:v>12.698799183673398</c:v>
                </c:pt>
                <c:pt idx="46">
                  <c:v>12.843978</c:v>
                </c:pt>
              </c:numCache>
            </c:numRef>
          </c:val>
        </c:ser>
        <c:ser>
          <c:idx val="1"/>
          <c:order val="1"/>
          <c:tx>
            <c:strRef>
              <c:f>'NUEVOS GRÁFICOS'!$H$4</c:f>
              <c:strCache>
                <c:ptCount val="1"/>
                <c:pt idx="0">
                  <c:v>Subsidiado</c:v>
                </c:pt>
              </c:strCache>
            </c:strRef>
          </c:tx>
          <c:spPr>
            <a:solidFill>
              <a:srgbClr val="FF0000"/>
            </a:solidFill>
          </c:spPr>
          <c:cat>
            <c:numRef>
              <c:f>'NUEVOS GRÁFICOS'!$F$5:$F$51</c:f>
              <c:numCache>
                <c:formatCode>#,##0_ ;[Red]\-#,##0\ </c:formatCode>
                <c:ptCount val="47"/>
                <c:pt idx="0">
                  <c:v>4</c:v>
                </c:pt>
                <c:pt idx="1">
                  <c:v>5</c:v>
                </c:pt>
                <c:pt idx="2">
                  <c:v>6</c:v>
                </c:pt>
                <c:pt idx="3">
                  <c:v>7</c:v>
                </c:pt>
                <c:pt idx="4">
                  <c:v>8</c:v>
                </c:pt>
                <c:pt idx="5">
                  <c:v>9</c:v>
                </c:pt>
                <c:pt idx="6">
                  <c:v>10</c:v>
                </c:pt>
                <c:pt idx="7">
                  <c:v>11</c:v>
                </c:pt>
                <c:pt idx="8">
                  <c:v>12</c:v>
                </c:pt>
                <c:pt idx="9">
                  <c:v>13</c:v>
                </c:pt>
                <c:pt idx="10">
                  <c:v>14</c:v>
                </c:pt>
                <c:pt idx="11">
                  <c:v>15</c:v>
                </c:pt>
                <c:pt idx="12">
                  <c:v>16</c:v>
                </c:pt>
                <c:pt idx="13">
                  <c:v>17</c:v>
                </c:pt>
                <c:pt idx="14">
                  <c:v>18</c:v>
                </c:pt>
                <c:pt idx="15">
                  <c:v>19</c:v>
                </c:pt>
                <c:pt idx="16">
                  <c:v>20</c:v>
                </c:pt>
                <c:pt idx="17">
                  <c:v>21</c:v>
                </c:pt>
                <c:pt idx="18">
                  <c:v>22</c:v>
                </c:pt>
                <c:pt idx="19">
                  <c:v>23</c:v>
                </c:pt>
                <c:pt idx="20">
                  <c:v>24</c:v>
                </c:pt>
                <c:pt idx="21">
                  <c:v>25</c:v>
                </c:pt>
                <c:pt idx="22">
                  <c:v>26</c:v>
                </c:pt>
                <c:pt idx="23">
                  <c:v>27</c:v>
                </c:pt>
                <c:pt idx="24">
                  <c:v>28</c:v>
                </c:pt>
                <c:pt idx="25">
                  <c:v>29</c:v>
                </c:pt>
                <c:pt idx="26">
                  <c:v>30</c:v>
                </c:pt>
                <c:pt idx="27">
                  <c:v>31</c:v>
                </c:pt>
                <c:pt idx="28">
                  <c:v>32</c:v>
                </c:pt>
                <c:pt idx="29">
                  <c:v>33</c:v>
                </c:pt>
                <c:pt idx="30">
                  <c:v>34</c:v>
                </c:pt>
                <c:pt idx="31">
                  <c:v>35</c:v>
                </c:pt>
                <c:pt idx="32">
                  <c:v>36</c:v>
                </c:pt>
                <c:pt idx="33">
                  <c:v>37</c:v>
                </c:pt>
                <c:pt idx="34">
                  <c:v>38</c:v>
                </c:pt>
                <c:pt idx="35">
                  <c:v>39</c:v>
                </c:pt>
                <c:pt idx="36">
                  <c:v>40</c:v>
                </c:pt>
                <c:pt idx="37">
                  <c:v>41</c:v>
                </c:pt>
                <c:pt idx="38">
                  <c:v>42</c:v>
                </c:pt>
                <c:pt idx="39">
                  <c:v>43</c:v>
                </c:pt>
                <c:pt idx="40">
                  <c:v>44</c:v>
                </c:pt>
                <c:pt idx="41">
                  <c:v>45</c:v>
                </c:pt>
                <c:pt idx="42">
                  <c:v>46</c:v>
                </c:pt>
                <c:pt idx="43">
                  <c:v>47</c:v>
                </c:pt>
                <c:pt idx="44">
                  <c:v>48</c:v>
                </c:pt>
                <c:pt idx="45">
                  <c:v>49</c:v>
                </c:pt>
                <c:pt idx="46">
                  <c:v>50</c:v>
                </c:pt>
              </c:numCache>
            </c:numRef>
          </c:cat>
          <c:val>
            <c:numRef>
              <c:f>'NUEVOS GRÁFICOS'!$H$5:$H$51</c:f>
              <c:numCache>
                <c:formatCode>[$$-80A]#,##0.00;[Red]\-[$$-80A]#,##0.00</c:formatCode>
                <c:ptCount val="47"/>
                <c:pt idx="0">
                  <c:v>3.4261000000000017</c:v>
                </c:pt>
                <c:pt idx="1">
                  <c:v>3.7811000000000052</c:v>
                </c:pt>
                <c:pt idx="2">
                  <c:v>4.2513500000000004</c:v>
                </c:pt>
                <c:pt idx="3">
                  <c:v>5.3127714285714296</c:v>
                </c:pt>
                <c:pt idx="4">
                  <c:v>6.0098375000000006</c:v>
                </c:pt>
                <c:pt idx="5">
                  <c:v>6.3858999999999995</c:v>
                </c:pt>
                <c:pt idx="6">
                  <c:v>6.0503999999999998</c:v>
                </c:pt>
                <c:pt idx="7">
                  <c:v>6.2785863636363635</c:v>
                </c:pt>
                <c:pt idx="8">
                  <c:v>6.2042583333333434</c:v>
                </c:pt>
                <c:pt idx="9">
                  <c:v>6.1299192307691746</c:v>
                </c:pt>
                <c:pt idx="10">
                  <c:v>6.0555714285714286</c:v>
                </c:pt>
                <c:pt idx="11">
                  <c:v>5.9812166666666684</c:v>
                </c:pt>
                <c:pt idx="12">
                  <c:v>5.9068562500000006</c:v>
                </c:pt>
                <c:pt idx="13">
                  <c:v>5.8324911764705885</c:v>
                </c:pt>
                <c:pt idx="14">
                  <c:v>5.7581222222222213</c:v>
                </c:pt>
                <c:pt idx="15">
                  <c:v>5.6830999999999996</c:v>
                </c:pt>
                <c:pt idx="16">
                  <c:v>5.6087500000000006</c:v>
                </c:pt>
                <c:pt idx="17">
                  <c:v>5.53439523809518</c:v>
                </c:pt>
                <c:pt idx="18">
                  <c:v>5.4600363636363625</c:v>
                </c:pt>
                <c:pt idx="19">
                  <c:v>5.3856739130434814</c:v>
                </c:pt>
                <c:pt idx="20">
                  <c:v>5.3113083333333524</c:v>
                </c:pt>
                <c:pt idx="21">
                  <c:v>5.2369399999999997</c:v>
                </c:pt>
                <c:pt idx="22">
                  <c:v>4.9801230769230784</c:v>
                </c:pt>
                <c:pt idx="23">
                  <c:v>4.7208407407407407</c:v>
                </c:pt>
                <c:pt idx="24">
                  <c:v>4.4932214285714434</c:v>
                </c:pt>
                <c:pt idx="25">
                  <c:v>4.2622275862068957</c:v>
                </c:pt>
                <c:pt idx="26">
                  <c:v>4.0283333333333324</c:v>
                </c:pt>
                <c:pt idx="27">
                  <c:v>3.6111451612903203</c:v>
                </c:pt>
                <c:pt idx="28">
                  <c:v>3.3473562500000011</c:v>
                </c:pt>
                <c:pt idx="29">
                  <c:v>3.1146106060606069</c:v>
                </c:pt>
                <c:pt idx="30">
                  <c:v>2.9784352941176437</c:v>
                </c:pt>
                <c:pt idx="31">
                  <c:v>2.4432714285714292</c:v>
                </c:pt>
                <c:pt idx="32">
                  <c:v>2.1904694444444437</c:v>
                </c:pt>
                <c:pt idx="33">
                  <c:v>1.9441810810810931</c:v>
                </c:pt>
                <c:pt idx="34">
                  <c:v>1.7318947368420869</c:v>
                </c:pt>
                <c:pt idx="35">
                  <c:v>1.4760269230769207</c:v>
                </c:pt>
                <c:pt idx="36">
                  <c:v>1.2485624999999978</c:v>
                </c:pt>
                <c:pt idx="37">
                  <c:v>1.0984897560975586</c:v>
                </c:pt>
                <c:pt idx="38">
                  <c:v>0.86172619047619803</c:v>
                </c:pt>
                <c:pt idx="39">
                  <c:v>0.58728744186045223</c:v>
                </c:pt>
                <c:pt idx="40">
                  <c:v>0.33090090909091385</c:v>
                </c:pt>
                <c:pt idx="41">
                  <c:v>7.3222222222218802E-2</c:v>
                </c:pt>
                <c:pt idx="42">
                  <c:v>-0.18412086956521989</c:v>
                </c:pt>
                <c:pt idx="43">
                  <c:v>-0.44274553191489652</c:v>
                </c:pt>
                <c:pt idx="44">
                  <c:v>-0.70169916666666765</c:v>
                </c:pt>
                <c:pt idx="45">
                  <c:v>-0.88879918367348298</c:v>
                </c:pt>
                <c:pt idx="46">
                  <c:v>-1.0339780000000012</c:v>
                </c:pt>
              </c:numCache>
            </c:numRef>
          </c:val>
        </c:ser>
        <c:shape val="box"/>
        <c:axId val="69794432"/>
        <c:axId val="69935488"/>
        <c:axId val="0"/>
      </c:bar3DChart>
      <c:catAx>
        <c:axId val="69794432"/>
        <c:scaling>
          <c:orientation val="minMax"/>
        </c:scaling>
        <c:axPos val="b"/>
        <c:numFmt formatCode="#,##0_ ;[Red]\-#,##0\ " sourceLinked="1"/>
        <c:tickLblPos val="nextTo"/>
        <c:txPr>
          <a:bodyPr/>
          <a:lstStyle/>
          <a:p>
            <a:pPr>
              <a:defRPr lang="es-MX">
                <a:solidFill>
                  <a:srgbClr val="000099"/>
                </a:solidFill>
              </a:defRPr>
            </a:pPr>
            <a:endParaRPr lang="es-MX"/>
          </a:p>
        </c:txPr>
        <c:crossAx val="69935488"/>
        <c:crosses val="autoZero"/>
        <c:auto val="1"/>
        <c:lblAlgn val="ctr"/>
        <c:lblOffset val="100"/>
      </c:catAx>
      <c:valAx>
        <c:axId val="69935488"/>
        <c:scaling>
          <c:orientation val="minMax"/>
          <c:max val="11.81"/>
        </c:scaling>
        <c:axPos val="l"/>
        <c:numFmt formatCode="[$$-80A]#,##0.00;[Red]\-[$$-80A]#,##0.00" sourceLinked="1"/>
        <c:tickLblPos val="nextTo"/>
        <c:txPr>
          <a:bodyPr/>
          <a:lstStyle/>
          <a:p>
            <a:pPr>
              <a:defRPr lang="es-MX">
                <a:solidFill>
                  <a:srgbClr val="000099"/>
                </a:solidFill>
              </a:defRPr>
            </a:pPr>
            <a:endParaRPr lang="es-MX"/>
          </a:p>
        </c:txPr>
        <c:crossAx val="69794432"/>
        <c:crosses val="autoZero"/>
        <c:crossBetween val="between"/>
      </c:valAx>
    </c:plotArea>
    <c:legend>
      <c:legendPos val="b"/>
      <c:layout/>
      <c:txPr>
        <a:bodyPr/>
        <a:lstStyle/>
        <a:p>
          <a:pPr>
            <a:defRPr lang="es-MX" sz="1600">
              <a:solidFill>
                <a:srgbClr val="000099"/>
              </a:solidFill>
            </a:defRPr>
          </a:pPr>
          <a:endParaRPr lang="es-MX"/>
        </a:p>
      </c:txPr>
    </c:legend>
    <c:plotVisOnly val="1"/>
  </c:chart>
  <c:txPr>
    <a:bodyPr/>
    <a:lstStyle/>
    <a:p>
      <a:pPr>
        <a:defRPr b="1">
          <a:solidFill>
            <a:schemeClr val="bg1"/>
          </a:solidFill>
          <a:effectLst>
            <a:outerShdw blurRad="38100" dist="38100" dir="2700000" algn="tl">
              <a:srgbClr val="000000">
                <a:alpha val="43137"/>
              </a:srgbClr>
            </a:outerShdw>
          </a:effectLst>
          <a:latin typeface="Arial Narrow" pitchFamily="34" charset="0"/>
        </a:defRPr>
      </a:pPr>
      <a:endParaRPr lang="es-MX"/>
    </a:p>
  </c:txPr>
  <c:externalData r:id="rId2"/>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22F57B-E138-48F3-B307-2091DCB9D0A4}" type="doc">
      <dgm:prSet loTypeId="urn:microsoft.com/office/officeart/2005/8/layout/lProcess2" loCatId="list" qsTypeId="urn:microsoft.com/office/officeart/2005/8/quickstyle/simple1" qsCatId="simple" csTypeId="urn:microsoft.com/office/officeart/2005/8/colors/colorful2" csCatId="colorful" phldr="1"/>
      <dgm:spPr/>
      <dgm:t>
        <a:bodyPr/>
        <a:lstStyle/>
        <a:p>
          <a:endParaRPr lang="es-ES"/>
        </a:p>
      </dgm:t>
    </dgm:pt>
    <dgm:pt modelId="{E0B97C72-CFD3-4F4F-AD8E-77D98DD9AB93}">
      <dgm:prSet phldrT="[Texto]"/>
      <dgm:spPr/>
      <dgm:t>
        <a:bodyPr/>
        <a:lstStyle/>
        <a:p>
          <a:r>
            <a:rPr lang="es-MX" dirty="0" smtClean="0"/>
            <a:t>GESTIÓN DE RECURSOS FEDERALES y DEVOLUCIONES</a:t>
          </a:r>
          <a:endParaRPr lang="es-ES" dirty="0"/>
        </a:p>
      </dgm:t>
    </dgm:pt>
    <dgm:pt modelId="{C4849318-FB99-43DA-88CA-8E84915DFC33}" type="parTrans" cxnId="{A497B820-8466-4588-AD83-A2F5C52DB658}">
      <dgm:prSet/>
      <dgm:spPr/>
      <dgm:t>
        <a:bodyPr/>
        <a:lstStyle/>
        <a:p>
          <a:endParaRPr lang="es-ES"/>
        </a:p>
      </dgm:t>
    </dgm:pt>
    <dgm:pt modelId="{D5DAE03F-AAA8-4D8A-86DA-3E4203AB08C2}" type="sibTrans" cxnId="{A497B820-8466-4588-AD83-A2F5C52DB658}">
      <dgm:prSet/>
      <dgm:spPr/>
      <dgm:t>
        <a:bodyPr/>
        <a:lstStyle/>
        <a:p>
          <a:endParaRPr lang="es-ES"/>
        </a:p>
      </dgm:t>
    </dgm:pt>
    <dgm:pt modelId="{CE871EEB-EE35-42D8-BC9B-CAC9A2D50380}">
      <dgm:prSet phldrT="[Texto]"/>
      <dgm:spPr/>
      <dgm:t>
        <a:bodyPr/>
        <a:lstStyle/>
        <a:p>
          <a:r>
            <a:rPr lang="es-MX" b="1" dirty="0" smtClean="0"/>
            <a:t>APAZU</a:t>
          </a:r>
          <a:r>
            <a:rPr lang="es-MX" dirty="0" smtClean="0"/>
            <a:t>: </a:t>
          </a:r>
        </a:p>
        <a:p>
          <a:r>
            <a:rPr lang="es-MX" dirty="0" smtClean="0"/>
            <a:t>151 </a:t>
          </a:r>
          <a:r>
            <a:rPr lang="es-MX" dirty="0" err="1" smtClean="0"/>
            <a:t>mdp</a:t>
          </a:r>
          <a:r>
            <a:rPr lang="es-MX" dirty="0" smtClean="0"/>
            <a:t>. Recibidos.</a:t>
          </a:r>
        </a:p>
        <a:p>
          <a:endParaRPr lang="es-MX" dirty="0" smtClean="0"/>
        </a:p>
        <a:p>
          <a:r>
            <a:rPr lang="es-MX" dirty="0" smtClean="0"/>
            <a:t> </a:t>
          </a:r>
          <a:r>
            <a:rPr lang="es-MX" b="1" dirty="0" smtClean="0"/>
            <a:t>PRODDER</a:t>
          </a:r>
        </a:p>
        <a:p>
          <a:r>
            <a:rPr lang="es-MX" b="0" dirty="0" smtClean="0"/>
            <a:t>98mdp. PROGRAMADOS</a:t>
          </a:r>
        </a:p>
        <a:p>
          <a:endParaRPr lang="es-MX" dirty="0" smtClean="0"/>
        </a:p>
        <a:p>
          <a:r>
            <a:rPr lang="es-MX" b="1" dirty="0" smtClean="0"/>
            <a:t>DEVOLUCIÓN DE IVA</a:t>
          </a:r>
        </a:p>
        <a:p>
          <a:r>
            <a:rPr lang="es-MX" dirty="0" smtClean="0"/>
            <a:t>136 </a:t>
          </a:r>
          <a:r>
            <a:rPr lang="es-MX" dirty="0" err="1" smtClean="0"/>
            <a:t>mdp</a:t>
          </a:r>
          <a:r>
            <a:rPr lang="es-MX" dirty="0" smtClean="0"/>
            <a:t>. Devueltos</a:t>
          </a:r>
          <a:endParaRPr lang="es-ES" dirty="0"/>
        </a:p>
      </dgm:t>
    </dgm:pt>
    <dgm:pt modelId="{DD64A2CE-4263-44EA-B4E9-4354739DAD8E}" type="parTrans" cxnId="{C2C621E4-40C9-4F22-A412-435728354795}">
      <dgm:prSet/>
      <dgm:spPr/>
      <dgm:t>
        <a:bodyPr/>
        <a:lstStyle/>
        <a:p>
          <a:endParaRPr lang="es-ES"/>
        </a:p>
      </dgm:t>
    </dgm:pt>
    <dgm:pt modelId="{608B54FC-195D-42F5-AAFD-BF3B192416C9}" type="sibTrans" cxnId="{C2C621E4-40C9-4F22-A412-435728354795}">
      <dgm:prSet/>
      <dgm:spPr/>
      <dgm:t>
        <a:bodyPr/>
        <a:lstStyle/>
        <a:p>
          <a:endParaRPr lang="es-ES"/>
        </a:p>
      </dgm:t>
    </dgm:pt>
    <dgm:pt modelId="{CE6E2CF1-78E4-467B-8ABC-C03D1DB794E0}">
      <dgm:prSet phldrT="[Texto]"/>
      <dgm:spPr/>
      <dgm:t>
        <a:bodyPr/>
        <a:lstStyle/>
        <a:p>
          <a:r>
            <a:rPr lang="es-MX" dirty="0" smtClean="0"/>
            <a:t>CONTRAPARTES CON RECURSOS PROPIOS Y MUNICIPALES</a:t>
          </a:r>
          <a:endParaRPr lang="es-ES" dirty="0"/>
        </a:p>
      </dgm:t>
    </dgm:pt>
    <dgm:pt modelId="{4AF766DE-B6C9-4AFC-9321-1202068426AC}" type="parTrans" cxnId="{594CD708-72E8-4C39-A6D2-2069BC3F47C6}">
      <dgm:prSet/>
      <dgm:spPr/>
      <dgm:t>
        <a:bodyPr/>
        <a:lstStyle/>
        <a:p>
          <a:endParaRPr lang="es-ES"/>
        </a:p>
      </dgm:t>
    </dgm:pt>
    <dgm:pt modelId="{D7367CE6-17F7-4B1D-8432-5DB6FAD0B2F5}" type="sibTrans" cxnId="{594CD708-72E8-4C39-A6D2-2069BC3F47C6}">
      <dgm:prSet/>
      <dgm:spPr/>
      <dgm:t>
        <a:bodyPr/>
        <a:lstStyle/>
        <a:p>
          <a:endParaRPr lang="es-ES"/>
        </a:p>
      </dgm:t>
    </dgm:pt>
    <dgm:pt modelId="{A8EFCAEA-A3AC-47F0-8D66-1BD0705C5175}">
      <dgm:prSet phldrT="[Texto]" custT="1"/>
      <dgm:spPr/>
      <dgm:t>
        <a:bodyPr/>
        <a:lstStyle/>
        <a:p>
          <a:r>
            <a:rPr lang="es-MX" sz="1400" baseline="0" dirty="0" smtClean="0"/>
            <a:t>Como Contraparte  del APAZU; el SIAPA y Ayuntamientos  y Gobierno del Estado, aportarán 489 </a:t>
          </a:r>
          <a:r>
            <a:rPr lang="es-MX" sz="1400" baseline="0" dirty="0" err="1" smtClean="0"/>
            <a:t>mdp</a:t>
          </a:r>
          <a:r>
            <a:rPr lang="es-MX" sz="1400" baseline="0" dirty="0" smtClean="0"/>
            <a:t>. para sumar 978 </a:t>
          </a:r>
          <a:r>
            <a:rPr lang="es-MX" sz="1400" baseline="0" dirty="0" err="1" smtClean="0"/>
            <a:t>mdp</a:t>
          </a:r>
          <a:r>
            <a:rPr lang="es-MX" sz="1400" baseline="0" dirty="0" smtClean="0"/>
            <a:t>. En un programa a dos años destinados a concluir proyectos de Ampliación de Cobertura de Servicios  </a:t>
          </a:r>
          <a:endParaRPr lang="es-ES" sz="1400" dirty="0"/>
        </a:p>
      </dgm:t>
    </dgm:pt>
    <dgm:pt modelId="{8EC27D74-1E90-46E5-9A29-9D4F3D0B2C15}" type="parTrans" cxnId="{67935475-1F7C-4627-B6BC-8704457882C0}">
      <dgm:prSet/>
      <dgm:spPr/>
      <dgm:t>
        <a:bodyPr/>
        <a:lstStyle/>
        <a:p>
          <a:endParaRPr lang="es-ES"/>
        </a:p>
      </dgm:t>
    </dgm:pt>
    <dgm:pt modelId="{24CF36ED-A19C-4538-AAED-8C10AC9FE634}" type="sibTrans" cxnId="{67935475-1F7C-4627-B6BC-8704457882C0}">
      <dgm:prSet/>
      <dgm:spPr/>
      <dgm:t>
        <a:bodyPr/>
        <a:lstStyle/>
        <a:p>
          <a:endParaRPr lang="es-ES"/>
        </a:p>
      </dgm:t>
    </dgm:pt>
    <dgm:pt modelId="{52C7619F-DB84-4091-9794-A8700BDBE35D}" type="pres">
      <dgm:prSet presAssocID="{DB22F57B-E138-48F3-B307-2091DCB9D0A4}" presName="theList" presStyleCnt="0">
        <dgm:presLayoutVars>
          <dgm:dir/>
          <dgm:animLvl val="lvl"/>
          <dgm:resizeHandles val="exact"/>
        </dgm:presLayoutVars>
      </dgm:prSet>
      <dgm:spPr/>
      <dgm:t>
        <a:bodyPr/>
        <a:lstStyle/>
        <a:p>
          <a:endParaRPr lang="es-ES"/>
        </a:p>
      </dgm:t>
    </dgm:pt>
    <dgm:pt modelId="{1E91DCEA-3AF0-4518-A411-A11862991035}" type="pres">
      <dgm:prSet presAssocID="{E0B97C72-CFD3-4F4F-AD8E-77D98DD9AB93}" presName="compNode" presStyleCnt="0"/>
      <dgm:spPr/>
    </dgm:pt>
    <dgm:pt modelId="{ED42723D-CFA0-429C-9D5D-355E390B2609}" type="pres">
      <dgm:prSet presAssocID="{E0B97C72-CFD3-4F4F-AD8E-77D98DD9AB93}" presName="aNode" presStyleLbl="bgShp" presStyleIdx="0" presStyleCnt="2"/>
      <dgm:spPr/>
      <dgm:t>
        <a:bodyPr/>
        <a:lstStyle/>
        <a:p>
          <a:endParaRPr lang="es-ES"/>
        </a:p>
      </dgm:t>
    </dgm:pt>
    <dgm:pt modelId="{B65EB7CD-0676-4661-A8E5-CC49F258827C}" type="pres">
      <dgm:prSet presAssocID="{E0B97C72-CFD3-4F4F-AD8E-77D98DD9AB93}" presName="textNode" presStyleLbl="bgShp" presStyleIdx="0" presStyleCnt="2"/>
      <dgm:spPr/>
      <dgm:t>
        <a:bodyPr/>
        <a:lstStyle/>
        <a:p>
          <a:endParaRPr lang="es-ES"/>
        </a:p>
      </dgm:t>
    </dgm:pt>
    <dgm:pt modelId="{C61765FB-322D-438D-9B17-F9D3FB14074B}" type="pres">
      <dgm:prSet presAssocID="{E0B97C72-CFD3-4F4F-AD8E-77D98DD9AB93}" presName="compChildNode" presStyleCnt="0"/>
      <dgm:spPr/>
    </dgm:pt>
    <dgm:pt modelId="{6D4B4F5E-97AE-41BD-9A5C-F8640B178B12}" type="pres">
      <dgm:prSet presAssocID="{E0B97C72-CFD3-4F4F-AD8E-77D98DD9AB93}" presName="theInnerList" presStyleCnt="0"/>
      <dgm:spPr/>
    </dgm:pt>
    <dgm:pt modelId="{88C8F5A5-B85A-4CBF-94CD-02D838D323C4}" type="pres">
      <dgm:prSet presAssocID="{CE871EEB-EE35-42D8-BC9B-CAC9A2D50380}" presName="childNode" presStyleLbl="node1" presStyleIdx="0" presStyleCnt="2">
        <dgm:presLayoutVars>
          <dgm:bulletEnabled val="1"/>
        </dgm:presLayoutVars>
      </dgm:prSet>
      <dgm:spPr/>
      <dgm:t>
        <a:bodyPr/>
        <a:lstStyle/>
        <a:p>
          <a:endParaRPr lang="es-ES"/>
        </a:p>
      </dgm:t>
    </dgm:pt>
    <dgm:pt modelId="{3BC0EA50-401A-4DB5-A4A0-75591D17CDF2}" type="pres">
      <dgm:prSet presAssocID="{E0B97C72-CFD3-4F4F-AD8E-77D98DD9AB93}" presName="aSpace" presStyleCnt="0"/>
      <dgm:spPr/>
    </dgm:pt>
    <dgm:pt modelId="{2859BA55-73DF-41BC-8DC8-3550E1BAD552}" type="pres">
      <dgm:prSet presAssocID="{CE6E2CF1-78E4-467B-8ABC-C03D1DB794E0}" presName="compNode" presStyleCnt="0"/>
      <dgm:spPr/>
    </dgm:pt>
    <dgm:pt modelId="{E003F2DF-CDE8-48C0-B531-662CD632C4C8}" type="pres">
      <dgm:prSet presAssocID="{CE6E2CF1-78E4-467B-8ABC-C03D1DB794E0}" presName="aNode" presStyleLbl="bgShp" presStyleIdx="1" presStyleCnt="2"/>
      <dgm:spPr/>
      <dgm:t>
        <a:bodyPr/>
        <a:lstStyle/>
        <a:p>
          <a:endParaRPr lang="es-ES"/>
        </a:p>
      </dgm:t>
    </dgm:pt>
    <dgm:pt modelId="{D8AEAD19-58A9-4A2D-9C71-37941C34EEC5}" type="pres">
      <dgm:prSet presAssocID="{CE6E2CF1-78E4-467B-8ABC-C03D1DB794E0}" presName="textNode" presStyleLbl="bgShp" presStyleIdx="1" presStyleCnt="2"/>
      <dgm:spPr/>
      <dgm:t>
        <a:bodyPr/>
        <a:lstStyle/>
        <a:p>
          <a:endParaRPr lang="es-ES"/>
        </a:p>
      </dgm:t>
    </dgm:pt>
    <dgm:pt modelId="{C467CF56-A27C-4C47-A2FB-99CC5790853E}" type="pres">
      <dgm:prSet presAssocID="{CE6E2CF1-78E4-467B-8ABC-C03D1DB794E0}" presName="compChildNode" presStyleCnt="0"/>
      <dgm:spPr/>
    </dgm:pt>
    <dgm:pt modelId="{490D8D7B-DBD9-436E-B405-8AD3552FABDB}" type="pres">
      <dgm:prSet presAssocID="{CE6E2CF1-78E4-467B-8ABC-C03D1DB794E0}" presName="theInnerList" presStyleCnt="0"/>
      <dgm:spPr/>
    </dgm:pt>
    <dgm:pt modelId="{44C55BE6-095D-4624-AFEA-2E00F300B6FC}" type="pres">
      <dgm:prSet presAssocID="{A8EFCAEA-A3AC-47F0-8D66-1BD0705C5175}" presName="childNode" presStyleLbl="node1" presStyleIdx="1" presStyleCnt="2">
        <dgm:presLayoutVars>
          <dgm:bulletEnabled val="1"/>
        </dgm:presLayoutVars>
      </dgm:prSet>
      <dgm:spPr/>
      <dgm:t>
        <a:bodyPr/>
        <a:lstStyle/>
        <a:p>
          <a:endParaRPr lang="es-ES"/>
        </a:p>
      </dgm:t>
    </dgm:pt>
  </dgm:ptLst>
  <dgm:cxnLst>
    <dgm:cxn modelId="{67935475-1F7C-4627-B6BC-8704457882C0}" srcId="{CE6E2CF1-78E4-467B-8ABC-C03D1DB794E0}" destId="{A8EFCAEA-A3AC-47F0-8D66-1BD0705C5175}" srcOrd="0" destOrd="0" parTransId="{8EC27D74-1E90-46E5-9A29-9D4F3D0B2C15}" sibTransId="{24CF36ED-A19C-4538-AAED-8C10AC9FE634}"/>
    <dgm:cxn modelId="{76614BFE-D50A-4AB3-9147-CDC0C52996A6}" type="presOf" srcId="{E0B97C72-CFD3-4F4F-AD8E-77D98DD9AB93}" destId="{B65EB7CD-0676-4661-A8E5-CC49F258827C}" srcOrd="1" destOrd="0" presId="urn:microsoft.com/office/officeart/2005/8/layout/lProcess2"/>
    <dgm:cxn modelId="{C2C621E4-40C9-4F22-A412-435728354795}" srcId="{E0B97C72-CFD3-4F4F-AD8E-77D98DD9AB93}" destId="{CE871EEB-EE35-42D8-BC9B-CAC9A2D50380}" srcOrd="0" destOrd="0" parTransId="{DD64A2CE-4263-44EA-B4E9-4354739DAD8E}" sibTransId="{608B54FC-195D-42F5-AAFD-BF3B192416C9}"/>
    <dgm:cxn modelId="{403FE576-3DBC-463E-91C8-AC0D86D0B0BD}" type="presOf" srcId="{DB22F57B-E138-48F3-B307-2091DCB9D0A4}" destId="{52C7619F-DB84-4091-9794-A8700BDBE35D}" srcOrd="0" destOrd="0" presId="urn:microsoft.com/office/officeart/2005/8/layout/lProcess2"/>
    <dgm:cxn modelId="{57352AA5-6133-4CD7-9957-C9FB179517A0}" type="presOf" srcId="{CE871EEB-EE35-42D8-BC9B-CAC9A2D50380}" destId="{88C8F5A5-B85A-4CBF-94CD-02D838D323C4}" srcOrd="0" destOrd="0" presId="urn:microsoft.com/office/officeart/2005/8/layout/lProcess2"/>
    <dgm:cxn modelId="{594CD708-72E8-4C39-A6D2-2069BC3F47C6}" srcId="{DB22F57B-E138-48F3-B307-2091DCB9D0A4}" destId="{CE6E2CF1-78E4-467B-8ABC-C03D1DB794E0}" srcOrd="1" destOrd="0" parTransId="{4AF766DE-B6C9-4AFC-9321-1202068426AC}" sibTransId="{D7367CE6-17F7-4B1D-8432-5DB6FAD0B2F5}"/>
    <dgm:cxn modelId="{DEE87786-60F1-4768-982F-C8437628CF0C}" type="presOf" srcId="{CE6E2CF1-78E4-467B-8ABC-C03D1DB794E0}" destId="{E003F2DF-CDE8-48C0-B531-662CD632C4C8}" srcOrd="0" destOrd="0" presId="urn:microsoft.com/office/officeart/2005/8/layout/lProcess2"/>
    <dgm:cxn modelId="{DAD0AB1D-8386-45AB-AB78-E185647E7767}" type="presOf" srcId="{A8EFCAEA-A3AC-47F0-8D66-1BD0705C5175}" destId="{44C55BE6-095D-4624-AFEA-2E00F300B6FC}" srcOrd="0" destOrd="0" presId="urn:microsoft.com/office/officeart/2005/8/layout/lProcess2"/>
    <dgm:cxn modelId="{EBAF8C0A-49B1-42CD-87A1-9EB71EDA11D5}" type="presOf" srcId="{E0B97C72-CFD3-4F4F-AD8E-77D98DD9AB93}" destId="{ED42723D-CFA0-429C-9D5D-355E390B2609}" srcOrd="0" destOrd="0" presId="urn:microsoft.com/office/officeart/2005/8/layout/lProcess2"/>
    <dgm:cxn modelId="{A497B820-8466-4588-AD83-A2F5C52DB658}" srcId="{DB22F57B-E138-48F3-B307-2091DCB9D0A4}" destId="{E0B97C72-CFD3-4F4F-AD8E-77D98DD9AB93}" srcOrd="0" destOrd="0" parTransId="{C4849318-FB99-43DA-88CA-8E84915DFC33}" sibTransId="{D5DAE03F-AAA8-4D8A-86DA-3E4203AB08C2}"/>
    <dgm:cxn modelId="{08A68702-625B-4FB3-8FD0-5DB29641DBE9}" type="presOf" srcId="{CE6E2CF1-78E4-467B-8ABC-C03D1DB794E0}" destId="{D8AEAD19-58A9-4A2D-9C71-37941C34EEC5}" srcOrd="1" destOrd="0" presId="urn:microsoft.com/office/officeart/2005/8/layout/lProcess2"/>
    <dgm:cxn modelId="{69B1D26F-BE72-40E7-A535-655247A94009}" type="presParOf" srcId="{52C7619F-DB84-4091-9794-A8700BDBE35D}" destId="{1E91DCEA-3AF0-4518-A411-A11862991035}" srcOrd="0" destOrd="0" presId="urn:microsoft.com/office/officeart/2005/8/layout/lProcess2"/>
    <dgm:cxn modelId="{DF1857C0-15A2-49CA-ADD5-F4EB89AE8871}" type="presParOf" srcId="{1E91DCEA-3AF0-4518-A411-A11862991035}" destId="{ED42723D-CFA0-429C-9D5D-355E390B2609}" srcOrd="0" destOrd="0" presId="urn:microsoft.com/office/officeart/2005/8/layout/lProcess2"/>
    <dgm:cxn modelId="{D66891CD-8742-4C69-8C23-04808AE22BE1}" type="presParOf" srcId="{1E91DCEA-3AF0-4518-A411-A11862991035}" destId="{B65EB7CD-0676-4661-A8E5-CC49F258827C}" srcOrd="1" destOrd="0" presId="urn:microsoft.com/office/officeart/2005/8/layout/lProcess2"/>
    <dgm:cxn modelId="{8532DA1D-5BAE-4B5C-8807-3695E8F33D4E}" type="presParOf" srcId="{1E91DCEA-3AF0-4518-A411-A11862991035}" destId="{C61765FB-322D-438D-9B17-F9D3FB14074B}" srcOrd="2" destOrd="0" presId="urn:microsoft.com/office/officeart/2005/8/layout/lProcess2"/>
    <dgm:cxn modelId="{4813365C-76EA-49E8-951C-605B2421007C}" type="presParOf" srcId="{C61765FB-322D-438D-9B17-F9D3FB14074B}" destId="{6D4B4F5E-97AE-41BD-9A5C-F8640B178B12}" srcOrd="0" destOrd="0" presId="urn:microsoft.com/office/officeart/2005/8/layout/lProcess2"/>
    <dgm:cxn modelId="{E3AEFC24-8EB0-41D4-854A-F3C1C87E9086}" type="presParOf" srcId="{6D4B4F5E-97AE-41BD-9A5C-F8640B178B12}" destId="{88C8F5A5-B85A-4CBF-94CD-02D838D323C4}" srcOrd="0" destOrd="0" presId="urn:microsoft.com/office/officeart/2005/8/layout/lProcess2"/>
    <dgm:cxn modelId="{73FDB3D1-D46D-448E-8CD9-4666EB26FD3B}" type="presParOf" srcId="{52C7619F-DB84-4091-9794-A8700BDBE35D}" destId="{3BC0EA50-401A-4DB5-A4A0-75591D17CDF2}" srcOrd="1" destOrd="0" presId="urn:microsoft.com/office/officeart/2005/8/layout/lProcess2"/>
    <dgm:cxn modelId="{B6BFFC6D-D107-41AD-A45F-408CC8D41AF4}" type="presParOf" srcId="{52C7619F-DB84-4091-9794-A8700BDBE35D}" destId="{2859BA55-73DF-41BC-8DC8-3550E1BAD552}" srcOrd="2" destOrd="0" presId="urn:microsoft.com/office/officeart/2005/8/layout/lProcess2"/>
    <dgm:cxn modelId="{7BDDB413-7223-4A0F-84B5-A949250030EE}" type="presParOf" srcId="{2859BA55-73DF-41BC-8DC8-3550E1BAD552}" destId="{E003F2DF-CDE8-48C0-B531-662CD632C4C8}" srcOrd="0" destOrd="0" presId="urn:microsoft.com/office/officeart/2005/8/layout/lProcess2"/>
    <dgm:cxn modelId="{49239E12-08C6-46F0-B471-B3ABE2ACA493}" type="presParOf" srcId="{2859BA55-73DF-41BC-8DC8-3550E1BAD552}" destId="{D8AEAD19-58A9-4A2D-9C71-37941C34EEC5}" srcOrd="1" destOrd="0" presId="urn:microsoft.com/office/officeart/2005/8/layout/lProcess2"/>
    <dgm:cxn modelId="{9E52BAED-FB5D-4908-AB90-3D25B3D9211B}" type="presParOf" srcId="{2859BA55-73DF-41BC-8DC8-3550E1BAD552}" destId="{C467CF56-A27C-4C47-A2FB-99CC5790853E}" srcOrd="2" destOrd="0" presId="urn:microsoft.com/office/officeart/2005/8/layout/lProcess2"/>
    <dgm:cxn modelId="{05703E7C-783A-46E3-BC20-BDFE92A7D279}" type="presParOf" srcId="{C467CF56-A27C-4C47-A2FB-99CC5790853E}" destId="{490D8D7B-DBD9-436E-B405-8AD3552FABDB}" srcOrd="0" destOrd="0" presId="urn:microsoft.com/office/officeart/2005/8/layout/lProcess2"/>
    <dgm:cxn modelId="{0A70E89A-BFAD-4AE7-86B6-AA4E091AAE9C}" type="presParOf" srcId="{490D8D7B-DBD9-436E-B405-8AD3552FABDB}" destId="{44C55BE6-095D-4624-AFEA-2E00F300B6FC}" srcOrd="0" destOrd="0" presId="urn:microsoft.com/office/officeart/2005/8/layout/lProcess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8B930F-5E02-4692-886F-B7D1B9044F19}"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s-ES"/>
        </a:p>
      </dgm:t>
    </dgm:pt>
    <dgm:pt modelId="{656065E9-17D0-4228-A587-BACB18B2EC85}">
      <dgm:prSet phldrT="[Texto]"/>
      <dgm:spPr>
        <a:solidFill>
          <a:srgbClr val="FFFFFF">
            <a:alpha val="60000"/>
          </a:srgbClr>
        </a:solidFill>
      </dgm:spPr>
      <dgm:t>
        <a:bodyPr/>
        <a:lstStyle/>
        <a:p>
          <a:r>
            <a:rPr lang="es-MX" b="1" dirty="0" smtClean="0"/>
            <a:t>INVERSIÓN PÚBLICO PRIVADA MEDIANTE EL PROMAGUA: </a:t>
          </a:r>
          <a:r>
            <a:rPr lang="es-MX" dirty="0" smtClean="0"/>
            <a:t>Permitirá al SIAPA ir abatiendo el amplio rezago en Inversión por el orden de los 24mil </a:t>
          </a:r>
          <a:r>
            <a:rPr lang="es-MX" dirty="0" err="1" smtClean="0"/>
            <a:t>mdp</a:t>
          </a:r>
          <a:r>
            <a:rPr lang="es-MX" dirty="0" smtClean="0"/>
            <a:t>. a través de la inversión PÚBLICO-PRIVADA </a:t>
          </a:r>
          <a:endParaRPr lang="es-ES" dirty="0"/>
        </a:p>
      </dgm:t>
    </dgm:pt>
    <dgm:pt modelId="{55DA98BD-2274-4476-B9AD-C8B4B95EA5BA}" type="parTrans" cxnId="{C9885275-AA06-4B11-8329-5B53E882B5DF}">
      <dgm:prSet/>
      <dgm:spPr/>
      <dgm:t>
        <a:bodyPr/>
        <a:lstStyle/>
        <a:p>
          <a:endParaRPr lang="es-ES"/>
        </a:p>
      </dgm:t>
    </dgm:pt>
    <dgm:pt modelId="{401C9E0B-0051-4DED-B5A9-E0A54A6B365A}" type="sibTrans" cxnId="{C9885275-AA06-4B11-8329-5B53E882B5DF}">
      <dgm:prSet/>
      <dgm:spPr/>
      <dgm:t>
        <a:bodyPr/>
        <a:lstStyle/>
        <a:p>
          <a:endParaRPr lang="es-ES"/>
        </a:p>
      </dgm:t>
    </dgm:pt>
    <dgm:pt modelId="{E98BF268-6DC7-4151-89E1-A62F821641C7}">
      <dgm:prSet phldrT="[Texto]"/>
      <dgm:spPr>
        <a:solidFill>
          <a:srgbClr val="FFFFFF">
            <a:alpha val="60000"/>
          </a:srgbClr>
        </a:solidFill>
      </dgm:spPr>
      <dgm:t>
        <a:bodyPr/>
        <a:lstStyle/>
        <a:p>
          <a:r>
            <a:rPr lang="es-MX" b="1" dirty="0" smtClean="0"/>
            <a:t>MODELO TARIFARIO 2011.</a:t>
          </a:r>
          <a:r>
            <a:rPr lang="es-MX" dirty="0" smtClean="0"/>
            <a:t> Permitirá establecer una Tarifa más Justa para el Organismo y los Usuarios.</a:t>
          </a:r>
        </a:p>
        <a:p>
          <a:r>
            <a:rPr lang="es-MX" dirty="0" smtClean="0"/>
            <a:t>Brindará posibilidades de pagar las contraprestaciones de inversiones privadas y realizar inversiones con recursos propios</a:t>
          </a:r>
          <a:endParaRPr lang="es-ES" dirty="0"/>
        </a:p>
      </dgm:t>
    </dgm:pt>
    <dgm:pt modelId="{18D955CC-3C29-4C4A-B4F6-F6CDC45C79E8}" type="parTrans" cxnId="{A696F4A6-173B-4DC9-AB21-BC457854168F}">
      <dgm:prSet/>
      <dgm:spPr/>
      <dgm:t>
        <a:bodyPr/>
        <a:lstStyle/>
        <a:p>
          <a:endParaRPr lang="es-ES"/>
        </a:p>
      </dgm:t>
    </dgm:pt>
    <dgm:pt modelId="{3957B21F-5531-42DA-9933-D853D6221CB2}" type="sibTrans" cxnId="{A696F4A6-173B-4DC9-AB21-BC457854168F}">
      <dgm:prSet/>
      <dgm:spPr/>
      <dgm:t>
        <a:bodyPr/>
        <a:lstStyle/>
        <a:p>
          <a:endParaRPr lang="es-ES"/>
        </a:p>
      </dgm:t>
    </dgm:pt>
    <dgm:pt modelId="{613A7AA4-C8B5-4338-AB1F-82DF8639F1B4}" type="pres">
      <dgm:prSet presAssocID="{498B930F-5E02-4692-886F-B7D1B9044F19}" presName="compositeShape" presStyleCnt="0">
        <dgm:presLayoutVars>
          <dgm:dir/>
          <dgm:resizeHandles/>
        </dgm:presLayoutVars>
      </dgm:prSet>
      <dgm:spPr/>
      <dgm:t>
        <a:bodyPr/>
        <a:lstStyle/>
        <a:p>
          <a:endParaRPr lang="es-ES"/>
        </a:p>
      </dgm:t>
    </dgm:pt>
    <dgm:pt modelId="{BCC44820-DD58-4E8F-B8E4-FD0272161F29}" type="pres">
      <dgm:prSet presAssocID="{498B930F-5E02-4692-886F-B7D1B9044F19}" presName="pyramid" presStyleLbl="node1" presStyleIdx="0" presStyleCnt="1"/>
      <dgm:spPr/>
    </dgm:pt>
    <dgm:pt modelId="{51167557-9CB0-4656-AB8D-726740D40BC7}" type="pres">
      <dgm:prSet presAssocID="{498B930F-5E02-4692-886F-B7D1B9044F19}" presName="theList" presStyleCnt="0"/>
      <dgm:spPr/>
    </dgm:pt>
    <dgm:pt modelId="{692BE28F-65A7-4ECB-A6EB-F8183A33DB5F}" type="pres">
      <dgm:prSet presAssocID="{656065E9-17D0-4228-A587-BACB18B2EC85}" presName="aNode" presStyleLbl="fgAcc1" presStyleIdx="0" presStyleCnt="2">
        <dgm:presLayoutVars>
          <dgm:bulletEnabled val="1"/>
        </dgm:presLayoutVars>
      </dgm:prSet>
      <dgm:spPr/>
      <dgm:t>
        <a:bodyPr/>
        <a:lstStyle/>
        <a:p>
          <a:endParaRPr lang="es-ES"/>
        </a:p>
      </dgm:t>
    </dgm:pt>
    <dgm:pt modelId="{929CF9B1-015F-4666-AD53-E49BD14A8955}" type="pres">
      <dgm:prSet presAssocID="{656065E9-17D0-4228-A587-BACB18B2EC85}" presName="aSpace" presStyleCnt="0"/>
      <dgm:spPr/>
    </dgm:pt>
    <dgm:pt modelId="{7A86AE3B-5662-4782-BE68-CE7E3BF05C68}" type="pres">
      <dgm:prSet presAssocID="{E98BF268-6DC7-4151-89E1-A62F821641C7}" presName="aNode" presStyleLbl="fgAcc1" presStyleIdx="1" presStyleCnt="2">
        <dgm:presLayoutVars>
          <dgm:bulletEnabled val="1"/>
        </dgm:presLayoutVars>
      </dgm:prSet>
      <dgm:spPr/>
      <dgm:t>
        <a:bodyPr/>
        <a:lstStyle/>
        <a:p>
          <a:endParaRPr lang="es-ES"/>
        </a:p>
      </dgm:t>
    </dgm:pt>
    <dgm:pt modelId="{2E38CB7C-B957-49BE-A8A4-B1D5C6800FD3}" type="pres">
      <dgm:prSet presAssocID="{E98BF268-6DC7-4151-89E1-A62F821641C7}" presName="aSpace" presStyleCnt="0"/>
      <dgm:spPr/>
    </dgm:pt>
  </dgm:ptLst>
  <dgm:cxnLst>
    <dgm:cxn modelId="{D6B479D2-1A8A-41B1-BC9F-F484892CE1AB}" type="presOf" srcId="{656065E9-17D0-4228-A587-BACB18B2EC85}" destId="{692BE28F-65A7-4ECB-A6EB-F8183A33DB5F}" srcOrd="0" destOrd="0" presId="urn:microsoft.com/office/officeart/2005/8/layout/pyramid2"/>
    <dgm:cxn modelId="{A696F4A6-173B-4DC9-AB21-BC457854168F}" srcId="{498B930F-5E02-4692-886F-B7D1B9044F19}" destId="{E98BF268-6DC7-4151-89E1-A62F821641C7}" srcOrd="1" destOrd="0" parTransId="{18D955CC-3C29-4C4A-B4F6-F6CDC45C79E8}" sibTransId="{3957B21F-5531-42DA-9933-D853D6221CB2}"/>
    <dgm:cxn modelId="{2113C589-A03C-43D4-9CF4-7CE7B5225800}" type="presOf" srcId="{E98BF268-6DC7-4151-89E1-A62F821641C7}" destId="{7A86AE3B-5662-4782-BE68-CE7E3BF05C68}" srcOrd="0" destOrd="0" presId="urn:microsoft.com/office/officeart/2005/8/layout/pyramid2"/>
    <dgm:cxn modelId="{C9885275-AA06-4B11-8329-5B53E882B5DF}" srcId="{498B930F-5E02-4692-886F-B7D1B9044F19}" destId="{656065E9-17D0-4228-A587-BACB18B2EC85}" srcOrd="0" destOrd="0" parTransId="{55DA98BD-2274-4476-B9AD-C8B4B95EA5BA}" sibTransId="{401C9E0B-0051-4DED-B5A9-E0A54A6B365A}"/>
    <dgm:cxn modelId="{F8BE02BD-EDD8-45F9-885F-FCB337BE131B}" type="presOf" srcId="{498B930F-5E02-4692-886F-B7D1B9044F19}" destId="{613A7AA4-C8B5-4338-AB1F-82DF8639F1B4}" srcOrd="0" destOrd="0" presId="urn:microsoft.com/office/officeart/2005/8/layout/pyramid2"/>
    <dgm:cxn modelId="{64BB5390-3260-4EF6-A789-8BF6C49D6B23}" type="presParOf" srcId="{613A7AA4-C8B5-4338-AB1F-82DF8639F1B4}" destId="{BCC44820-DD58-4E8F-B8E4-FD0272161F29}" srcOrd="0" destOrd="0" presId="urn:microsoft.com/office/officeart/2005/8/layout/pyramid2"/>
    <dgm:cxn modelId="{19849339-0CC9-4D88-A3DF-7D03B89BBFF8}" type="presParOf" srcId="{613A7AA4-C8B5-4338-AB1F-82DF8639F1B4}" destId="{51167557-9CB0-4656-AB8D-726740D40BC7}" srcOrd="1" destOrd="0" presId="urn:microsoft.com/office/officeart/2005/8/layout/pyramid2"/>
    <dgm:cxn modelId="{F80EE699-7719-4773-99A9-62A47322221F}" type="presParOf" srcId="{51167557-9CB0-4656-AB8D-726740D40BC7}" destId="{692BE28F-65A7-4ECB-A6EB-F8183A33DB5F}" srcOrd="0" destOrd="0" presId="urn:microsoft.com/office/officeart/2005/8/layout/pyramid2"/>
    <dgm:cxn modelId="{3C25F46B-9DE7-40D6-966D-7F69CB08C3EA}" type="presParOf" srcId="{51167557-9CB0-4656-AB8D-726740D40BC7}" destId="{929CF9B1-015F-4666-AD53-E49BD14A8955}" srcOrd="1" destOrd="0" presId="urn:microsoft.com/office/officeart/2005/8/layout/pyramid2"/>
    <dgm:cxn modelId="{4C173A34-58EC-45B2-9561-DBAA4AD29A3C}" type="presParOf" srcId="{51167557-9CB0-4656-AB8D-726740D40BC7}" destId="{7A86AE3B-5662-4782-BE68-CE7E3BF05C68}" srcOrd="2" destOrd="0" presId="urn:microsoft.com/office/officeart/2005/8/layout/pyramid2"/>
    <dgm:cxn modelId="{B8DA0193-8AC5-4081-A2A5-26FD132C2BDC}" type="presParOf" srcId="{51167557-9CB0-4656-AB8D-726740D40BC7}" destId="{2E38CB7C-B957-49BE-A8A4-B1D5C6800FD3}" srcOrd="3" destOrd="0" presId="urn:microsoft.com/office/officeart/2005/8/layout/pyramid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2A72AF-D4FC-4087-8D9B-721C4A7736A9}"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es-ES"/>
        </a:p>
      </dgm:t>
    </dgm:pt>
    <dgm:pt modelId="{07BB7002-6009-43C1-8012-A21724F61950}">
      <dgm:prSet phldrT="[Texto]"/>
      <dgm:spPr>
        <a:solidFill>
          <a:srgbClr val="C0504D">
            <a:alpha val="50196"/>
          </a:srgbClr>
        </a:solidFill>
      </dgm:spPr>
      <dgm:t>
        <a:bodyPr/>
        <a:lstStyle/>
        <a:p>
          <a:r>
            <a:rPr lang="es-MX" dirty="0" smtClean="0">
              <a:solidFill>
                <a:srgbClr val="990000"/>
              </a:solidFill>
            </a:rPr>
            <a:t>Se</a:t>
          </a:r>
          <a:r>
            <a:rPr lang="es-MX" baseline="0" dirty="0" smtClean="0">
              <a:solidFill>
                <a:srgbClr val="990000"/>
              </a:solidFill>
            </a:rPr>
            <a:t> ha formalizado con FONADIN un Convenio de Apoyo Financiero para el Estudio de Actualización del Diagnóstico Integral de la Gestión DIP, Actualmente en Elaboración. </a:t>
          </a:r>
          <a:r>
            <a:rPr lang="es-MX" b="1" baseline="0" dirty="0" smtClean="0">
              <a:solidFill>
                <a:srgbClr val="990000"/>
              </a:solidFill>
            </a:rPr>
            <a:t>75% de apoyo Federal</a:t>
          </a:r>
          <a:endParaRPr lang="es-ES" b="1" dirty="0">
            <a:solidFill>
              <a:srgbClr val="990000"/>
            </a:solidFill>
          </a:endParaRPr>
        </a:p>
      </dgm:t>
    </dgm:pt>
    <dgm:pt modelId="{ACCCF6E6-BA24-41D8-A48B-7B0AD382A1BE}" type="parTrans" cxnId="{4FBE6C1D-DEF5-416B-8713-6AEDEBAE1F72}">
      <dgm:prSet/>
      <dgm:spPr/>
      <dgm:t>
        <a:bodyPr/>
        <a:lstStyle/>
        <a:p>
          <a:endParaRPr lang="es-ES"/>
        </a:p>
      </dgm:t>
    </dgm:pt>
    <dgm:pt modelId="{8F4CF9B6-F937-468B-B498-25905826D3DD}" type="sibTrans" cxnId="{4FBE6C1D-DEF5-416B-8713-6AEDEBAE1F72}">
      <dgm:prSet/>
      <dgm:spPr/>
      <dgm:t>
        <a:bodyPr/>
        <a:lstStyle/>
        <a:p>
          <a:endParaRPr lang="es-ES"/>
        </a:p>
      </dgm:t>
    </dgm:pt>
    <dgm:pt modelId="{35BD0F2F-4253-480D-983A-1775B545C175}">
      <dgm:prSet phldrT="[Texto]"/>
      <dgm:spPr>
        <a:solidFill>
          <a:srgbClr val="9BBB59">
            <a:alpha val="60000"/>
          </a:srgbClr>
        </a:solidFill>
      </dgm:spPr>
      <dgm:t>
        <a:bodyPr/>
        <a:lstStyle/>
        <a:p>
          <a:r>
            <a:rPr lang="es-MX" dirty="0" smtClean="0">
              <a:solidFill>
                <a:schemeClr val="accent3">
                  <a:lumMod val="50000"/>
                </a:schemeClr>
              </a:solidFill>
            </a:rPr>
            <a:t>Este Estudio se entregará en Diciembre de 2010, del cual derivará un PLAN DE INVERSIÓN A 20 AÑOS, así como un MODELO FINANCIERO recomendado para sostener las INVERSIONES</a:t>
          </a:r>
          <a:endParaRPr lang="es-ES" dirty="0">
            <a:solidFill>
              <a:schemeClr val="accent3">
                <a:lumMod val="50000"/>
              </a:schemeClr>
            </a:solidFill>
          </a:endParaRPr>
        </a:p>
      </dgm:t>
    </dgm:pt>
    <dgm:pt modelId="{5C8DB540-D9CD-4225-9F8B-AEE708C7D051}" type="parTrans" cxnId="{6EAE1932-9355-4A72-892C-9ABEA8C1F812}">
      <dgm:prSet/>
      <dgm:spPr/>
      <dgm:t>
        <a:bodyPr/>
        <a:lstStyle/>
        <a:p>
          <a:endParaRPr lang="es-ES"/>
        </a:p>
      </dgm:t>
    </dgm:pt>
    <dgm:pt modelId="{1E001F52-B20B-4767-A506-7DE5FC073345}" type="sibTrans" cxnId="{6EAE1932-9355-4A72-892C-9ABEA8C1F812}">
      <dgm:prSet/>
      <dgm:spPr/>
      <dgm:t>
        <a:bodyPr/>
        <a:lstStyle/>
        <a:p>
          <a:endParaRPr lang="es-ES"/>
        </a:p>
      </dgm:t>
    </dgm:pt>
    <dgm:pt modelId="{7B2BF6DE-9059-416F-9453-9F3E366FE341}">
      <dgm:prSet phldrT="[Texto]"/>
      <dgm:spPr>
        <a:solidFill>
          <a:srgbClr val="9BBB59">
            <a:alpha val="60000"/>
          </a:srgbClr>
        </a:solidFill>
      </dgm:spPr>
      <dgm:t>
        <a:bodyPr/>
        <a:lstStyle/>
        <a:p>
          <a:r>
            <a:rPr lang="es-MX" b="1" dirty="0" smtClean="0">
              <a:solidFill>
                <a:schemeClr val="accent3">
                  <a:lumMod val="50000"/>
                </a:schemeClr>
              </a:solidFill>
              <a:effectLst/>
            </a:rPr>
            <a:t>Mediante este estudio podremos evaluar las acciones del PLAN DE INVERSIÓN que son PRIIORITARIAS y comenzar a LICITAR A PARTIR DEL 2011 Mediante esquema PÚBLICO-PRIVADO.</a:t>
          </a:r>
          <a:endParaRPr lang="es-ES" b="1" dirty="0">
            <a:solidFill>
              <a:schemeClr val="accent3">
                <a:lumMod val="50000"/>
              </a:schemeClr>
            </a:solidFill>
            <a:effectLst/>
          </a:endParaRPr>
        </a:p>
      </dgm:t>
    </dgm:pt>
    <dgm:pt modelId="{70D53634-90B4-4BF8-9FDB-2231E8149713}" type="parTrans" cxnId="{E79F26FA-4210-4FE4-9E3C-3D0305766FC5}">
      <dgm:prSet/>
      <dgm:spPr/>
      <dgm:t>
        <a:bodyPr/>
        <a:lstStyle/>
        <a:p>
          <a:endParaRPr lang="es-ES"/>
        </a:p>
      </dgm:t>
    </dgm:pt>
    <dgm:pt modelId="{942E5941-3209-4041-B8E7-B2DDA7612D9B}" type="sibTrans" cxnId="{E79F26FA-4210-4FE4-9E3C-3D0305766FC5}">
      <dgm:prSet/>
      <dgm:spPr/>
      <dgm:t>
        <a:bodyPr/>
        <a:lstStyle/>
        <a:p>
          <a:endParaRPr lang="es-ES"/>
        </a:p>
      </dgm:t>
    </dgm:pt>
    <dgm:pt modelId="{C69C9447-3189-470E-94DC-E51E02A95E12}" type="pres">
      <dgm:prSet presAssocID="{9A2A72AF-D4FC-4087-8D9B-721C4A7736A9}" presName="outerComposite" presStyleCnt="0">
        <dgm:presLayoutVars>
          <dgm:chMax val="5"/>
          <dgm:dir/>
          <dgm:resizeHandles val="exact"/>
        </dgm:presLayoutVars>
      </dgm:prSet>
      <dgm:spPr/>
      <dgm:t>
        <a:bodyPr/>
        <a:lstStyle/>
        <a:p>
          <a:endParaRPr lang="es-ES"/>
        </a:p>
      </dgm:t>
    </dgm:pt>
    <dgm:pt modelId="{D9DFEB25-0B94-47CC-9A35-565072E14FA0}" type="pres">
      <dgm:prSet presAssocID="{9A2A72AF-D4FC-4087-8D9B-721C4A7736A9}" presName="dummyMaxCanvas" presStyleCnt="0">
        <dgm:presLayoutVars/>
      </dgm:prSet>
      <dgm:spPr/>
    </dgm:pt>
    <dgm:pt modelId="{3CEE96B4-A39E-4756-9FDE-92122E0AC476}" type="pres">
      <dgm:prSet presAssocID="{9A2A72AF-D4FC-4087-8D9B-721C4A7736A9}" presName="ThreeNodes_1" presStyleLbl="node1" presStyleIdx="0" presStyleCnt="3">
        <dgm:presLayoutVars>
          <dgm:bulletEnabled val="1"/>
        </dgm:presLayoutVars>
      </dgm:prSet>
      <dgm:spPr/>
      <dgm:t>
        <a:bodyPr/>
        <a:lstStyle/>
        <a:p>
          <a:endParaRPr lang="es-ES"/>
        </a:p>
      </dgm:t>
    </dgm:pt>
    <dgm:pt modelId="{4455A26A-19BD-4E5E-8041-7955D8440E45}" type="pres">
      <dgm:prSet presAssocID="{9A2A72AF-D4FC-4087-8D9B-721C4A7736A9}" presName="ThreeNodes_2" presStyleLbl="node1" presStyleIdx="1" presStyleCnt="3" custLinFactNeighborX="1385">
        <dgm:presLayoutVars>
          <dgm:bulletEnabled val="1"/>
        </dgm:presLayoutVars>
      </dgm:prSet>
      <dgm:spPr/>
      <dgm:t>
        <a:bodyPr/>
        <a:lstStyle/>
        <a:p>
          <a:endParaRPr lang="es-ES"/>
        </a:p>
      </dgm:t>
    </dgm:pt>
    <dgm:pt modelId="{61425A1C-83D2-46BF-97A5-9BE509A3E685}" type="pres">
      <dgm:prSet presAssocID="{9A2A72AF-D4FC-4087-8D9B-721C4A7736A9}" presName="ThreeNodes_3" presStyleLbl="node1" presStyleIdx="2" presStyleCnt="3">
        <dgm:presLayoutVars>
          <dgm:bulletEnabled val="1"/>
        </dgm:presLayoutVars>
      </dgm:prSet>
      <dgm:spPr/>
      <dgm:t>
        <a:bodyPr/>
        <a:lstStyle/>
        <a:p>
          <a:endParaRPr lang="es-ES"/>
        </a:p>
      </dgm:t>
    </dgm:pt>
    <dgm:pt modelId="{751AFD63-E6C9-4F57-AEFF-CD4FB05A8487}" type="pres">
      <dgm:prSet presAssocID="{9A2A72AF-D4FC-4087-8D9B-721C4A7736A9}" presName="ThreeConn_1-2" presStyleLbl="fgAccFollowNode1" presStyleIdx="0" presStyleCnt="2" custLinFactNeighborX="-2829" custLinFactNeighborY="3864">
        <dgm:presLayoutVars>
          <dgm:bulletEnabled val="1"/>
        </dgm:presLayoutVars>
      </dgm:prSet>
      <dgm:spPr/>
      <dgm:t>
        <a:bodyPr/>
        <a:lstStyle/>
        <a:p>
          <a:endParaRPr lang="es-ES"/>
        </a:p>
      </dgm:t>
    </dgm:pt>
    <dgm:pt modelId="{F63FF7B6-EA5B-4FE9-94AC-E5C1C60D8EDA}" type="pres">
      <dgm:prSet presAssocID="{9A2A72AF-D4FC-4087-8D9B-721C4A7736A9}" presName="ThreeConn_2-3" presStyleLbl="fgAccFollowNode1" presStyleIdx="1" presStyleCnt="2">
        <dgm:presLayoutVars>
          <dgm:bulletEnabled val="1"/>
        </dgm:presLayoutVars>
      </dgm:prSet>
      <dgm:spPr/>
      <dgm:t>
        <a:bodyPr/>
        <a:lstStyle/>
        <a:p>
          <a:endParaRPr lang="es-ES"/>
        </a:p>
      </dgm:t>
    </dgm:pt>
    <dgm:pt modelId="{40FF6BA2-3643-420B-93C3-87931CDD1441}" type="pres">
      <dgm:prSet presAssocID="{9A2A72AF-D4FC-4087-8D9B-721C4A7736A9}" presName="ThreeNodes_1_text" presStyleLbl="node1" presStyleIdx="2" presStyleCnt="3">
        <dgm:presLayoutVars>
          <dgm:bulletEnabled val="1"/>
        </dgm:presLayoutVars>
      </dgm:prSet>
      <dgm:spPr/>
      <dgm:t>
        <a:bodyPr/>
        <a:lstStyle/>
        <a:p>
          <a:endParaRPr lang="es-ES"/>
        </a:p>
      </dgm:t>
    </dgm:pt>
    <dgm:pt modelId="{BD4711DC-FD2D-4397-ADA2-C227159B8927}" type="pres">
      <dgm:prSet presAssocID="{9A2A72AF-D4FC-4087-8D9B-721C4A7736A9}" presName="ThreeNodes_2_text" presStyleLbl="node1" presStyleIdx="2" presStyleCnt="3">
        <dgm:presLayoutVars>
          <dgm:bulletEnabled val="1"/>
        </dgm:presLayoutVars>
      </dgm:prSet>
      <dgm:spPr/>
      <dgm:t>
        <a:bodyPr/>
        <a:lstStyle/>
        <a:p>
          <a:endParaRPr lang="es-ES"/>
        </a:p>
      </dgm:t>
    </dgm:pt>
    <dgm:pt modelId="{AF31E843-E6EF-4B15-9938-1866C297DDE4}" type="pres">
      <dgm:prSet presAssocID="{9A2A72AF-D4FC-4087-8D9B-721C4A7736A9}" presName="ThreeNodes_3_text" presStyleLbl="node1" presStyleIdx="2" presStyleCnt="3">
        <dgm:presLayoutVars>
          <dgm:bulletEnabled val="1"/>
        </dgm:presLayoutVars>
      </dgm:prSet>
      <dgm:spPr/>
      <dgm:t>
        <a:bodyPr/>
        <a:lstStyle/>
        <a:p>
          <a:endParaRPr lang="es-ES"/>
        </a:p>
      </dgm:t>
    </dgm:pt>
  </dgm:ptLst>
  <dgm:cxnLst>
    <dgm:cxn modelId="{CC4918F9-BFB8-4D53-B757-59E1BD3FD5A9}" type="presOf" srcId="{07BB7002-6009-43C1-8012-A21724F61950}" destId="{40FF6BA2-3643-420B-93C3-87931CDD1441}" srcOrd="1" destOrd="0" presId="urn:microsoft.com/office/officeart/2005/8/layout/vProcess5"/>
    <dgm:cxn modelId="{FAD1A1B5-FC7D-44AD-9B61-CE6FBD60346E}" type="presOf" srcId="{07BB7002-6009-43C1-8012-A21724F61950}" destId="{3CEE96B4-A39E-4756-9FDE-92122E0AC476}" srcOrd="0" destOrd="0" presId="urn:microsoft.com/office/officeart/2005/8/layout/vProcess5"/>
    <dgm:cxn modelId="{AE7AFE73-4F06-4EFE-B761-418F22D3AB48}" type="presOf" srcId="{7B2BF6DE-9059-416F-9453-9F3E366FE341}" destId="{61425A1C-83D2-46BF-97A5-9BE509A3E685}" srcOrd="0" destOrd="0" presId="urn:microsoft.com/office/officeart/2005/8/layout/vProcess5"/>
    <dgm:cxn modelId="{E79F26FA-4210-4FE4-9E3C-3D0305766FC5}" srcId="{9A2A72AF-D4FC-4087-8D9B-721C4A7736A9}" destId="{7B2BF6DE-9059-416F-9453-9F3E366FE341}" srcOrd="2" destOrd="0" parTransId="{70D53634-90B4-4BF8-9FDB-2231E8149713}" sibTransId="{942E5941-3209-4041-B8E7-B2DDA7612D9B}"/>
    <dgm:cxn modelId="{4C9E2B54-4121-4707-A572-BE8B12CE0A60}" type="presOf" srcId="{1E001F52-B20B-4767-A506-7DE5FC073345}" destId="{F63FF7B6-EA5B-4FE9-94AC-E5C1C60D8EDA}" srcOrd="0" destOrd="0" presId="urn:microsoft.com/office/officeart/2005/8/layout/vProcess5"/>
    <dgm:cxn modelId="{B00B92AA-3F98-4B03-A35F-3CA3EC9D534B}" type="presOf" srcId="{35BD0F2F-4253-480D-983A-1775B545C175}" destId="{4455A26A-19BD-4E5E-8041-7955D8440E45}" srcOrd="0" destOrd="0" presId="urn:microsoft.com/office/officeart/2005/8/layout/vProcess5"/>
    <dgm:cxn modelId="{B8DA4478-DF32-4469-BE15-386F938E357D}" type="presOf" srcId="{8F4CF9B6-F937-468B-B498-25905826D3DD}" destId="{751AFD63-E6C9-4F57-AEFF-CD4FB05A8487}" srcOrd="0" destOrd="0" presId="urn:microsoft.com/office/officeart/2005/8/layout/vProcess5"/>
    <dgm:cxn modelId="{4FBE6C1D-DEF5-416B-8713-6AEDEBAE1F72}" srcId="{9A2A72AF-D4FC-4087-8D9B-721C4A7736A9}" destId="{07BB7002-6009-43C1-8012-A21724F61950}" srcOrd="0" destOrd="0" parTransId="{ACCCF6E6-BA24-41D8-A48B-7B0AD382A1BE}" sibTransId="{8F4CF9B6-F937-468B-B498-25905826D3DD}"/>
    <dgm:cxn modelId="{085D2FDC-D97E-40DE-873D-7B64C00BCE0B}" type="presOf" srcId="{35BD0F2F-4253-480D-983A-1775B545C175}" destId="{BD4711DC-FD2D-4397-ADA2-C227159B8927}" srcOrd="1" destOrd="0" presId="urn:microsoft.com/office/officeart/2005/8/layout/vProcess5"/>
    <dgm:cxn modelId="{67E5D37D-91D4-4B01-A467-4FF8E23E8357}" type="presOf" srcId="{9A2A72AF-D4FC-4087-8D9B-721C4A7736A9}" destId="{C69C9447-3189-470E-94DC-E51E02A95E12}" srcOrd="0" destOrd="0" presId="urn:microsoft.com/office/officeart/2005/8/layout/vProcess5"/>
    <dgm:cxn modelId="{6EAE1932-9355-4A72-892C-9ABEA8C1F812}" srcId="{9A2A72AF-D4FC-4087-8D9B-721C4A7736A9}" destId="{35BD0F2F-4253-480D-983A-1775B545C175}" srcOrd="1" destOrd="0" parTransId="{5C8DB540-D9CD-4225-9F8B-AEE708C7D051}" sibTransId="{1E001F52-B20B-4767-A506-7DE5FC073345}"/>
    <dgm:cxn modelId="{026DAD31-F4C5-4B2C-B149-F89EF6EFCF8E}" type="presOf" srcId="{7B2BF6DE-9059-416F-9453-9F3E366FE341}" destId="{AF31E843-E6EF-4B15-9938-1866C297DDE4}" srcOrd="1" destOrd="0" presId="urn:microsoft.com/office/officeart/2005/8/layout/vProcess5"/>
    <dgm:cxn modelId="{20C03D46-2ED3-43DF-B41A-E57FCEC02997}" type="presParOf" srcId="{C69C9447-3189-470E-94DC-E51E02A95E12}" destId="{D9DFEB25-0B94-47CC-9A35-565072E14FA0}" srcOrd="0" destOrd="0" presId="urn:microsoft.com/office/officeart/2005/8/layout/vProcess5"/>
    <dgm:cxn modelId="{01A73A3B-7918-4E77-9D7F-A104F13120E0}" type="presParOf" srcId="{C69C9447-3189-470E-94DC-E51E02A95E12}" destId="{3CEE96B4-A39E-4756-9FDE-92122E0AC476}" srcOrd="1" destOrd="0" presId="urn:microsoft.com/office/officeart/2005/8/layout/vProcess5"/>
    <dgm:cxn modelId="{46508D54-2DEF-4433-BFF6-3DA667D0FBB9}" type="presParOf" srcId="{C69C9447-3189-470E-94DC-E51E02A95E12}" destId="{4455A26A-19BD-4E5E-8041-7955D8440E45}" srcOrd="2" destOrd="0" presId="urn:microsoft.com/office/officeart/2005/8/layout/vProcess5"/>
    <dgm:cxn modelId="{B4660B2B-B998-4D85-9E19-2C5F45359CE7}" type="presParOf" srcId="{C69C9447-3189-470E-94DC-E51E02A95E12}" destId="{61425A1C-83D2-46BF-97A5-9BE509A3E685}" srcOrd="3" destOrd="0" presId="urn:microsoft.com/office/officeart/2005/8/layout/vProcess5"/>
    <dgm:cxn modelId="{0BDA9243-1AF6-45D0-88BB-8C73D7465B51}" type="presParOf" srcId="{C69C9447-3189-470E-94DC-E51E02A95E12}" destId="{751AFD63-E6C9-4F57-AEFF-CD4FB05A8487}" srcOrd="4" destOrd="0" presId="urn:microsoft.com/office/officeart/2005/8/layout/vProcess5"/>
    <dgm:cxn modelId="{06B16E00-04D6-4E87-BEBD-9976AB667FCD}" type="presParOf" srcId="{C69C9447-3189-470E-94DC-E51E02A95E12}" destId="{F63FF7B6-EA5B-4FE9-94AC-E5C1C60D8EDA}" srcOrd="5" destOrd="0" presId="urn:microsoft.com/office/officeart/2005/8/layout/vProcess5"/>
    <dgm:cxn modelId="{1DB6C429-66E4-4054-82F0-82811C2469CC}" type="presParOf" srcId="{C69C9447-3189-470E-94DC-E51E02A95E12}" destId="{40FF6BA2-3643-420B-93C3-87931CDD1441}" srcOrd="6" destOrd="0" presId="urn:microsoft.com/office/officeart/2005/8/layout/vProcess5"/>
    <dgm:cxn modelId="{EF3BBA4D-3DD3-40D3-A7C5-B68FFC16A8CF}" type="presParOf" srcId="{C69C9447-3189-470E-94DC-E51E02A95E12}" destId="{BD4711DC-FD2D-4397-ADA2-C227159B8927}" srcOrd="7" destOrd="0" presId="urn:microsoft.com/office/officeart/2005/8/layout/vProcess5"/>
    <dgm:cxn modelId="{2347E35B-865E-4D66-85CE-F37D0FE707D6}" type="presParOf" srcId="{C69C9447-3189-470E-94DC-E51E02A95E12}" destId="{AF31E843-E6EF-4B15-9938-1866C297DDE4}" srcOrd="8" destOrd="0" presId="urn:microsoft.com/office/officeart/2005/8/layout/vProcess5"/>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42723D-CFA0-429C-9D5D-355E390B2609}">
      <dsp:nvSpPr>
        <dsp:cNvPr id="0" name=""/>
        <dsp:cNvSpPr/>
      </dsp:nvSpPr>
      <dsp:spPr>
        <a:xfrm>
          <a:off x="2666" y="0"/>
          <a:ext cx="2565425" cy="39512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GESTIÓN DE RECURSOS FEDERALES y DEVOLUCIONES</a:t>
          </a:r>
          <a:endParaRPr lang="es-ES" sz="2000" kern="1200" dirty="0"/>
        </a:p>
      </dsp:txBody>
      <dsp:txXfrm>
        <a:off x="2666" y="0"/>
        <a:ext cx="2565425" cy="1185386"/>
      </dsp:txXfrm>
    </dsp:sp>
    <dsp:sp modelId="{88C8F5A5-B85A-4CBF-94CD-02D838D323C4}">
      <dsp:nvSpPr>
        <dsp:cNvPr id="0" name=""/>
        <dsp:cNvSpPr/>
      </dsp:nvSpPr>
      <dsp:spPr>
        <a:xfrm>
          <a:off x="259209" y="1185386"/>
          <a:ext cx="2052340" cy="256833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MX" sz="1400" b="1" kern="1200" dirty="0" smtClean="0"/>
            <a:t>APAZU</a:t>
          </a:r>
          <a:r>
            <a:rPr lang="es-MX" sz="1400" kern="1200" dirty="0" smtClean="0"/>
            <a:t>: </a:t>
          </a:r>
        </a:p>
        <a:p>
          <a:pPr lvl="0" algn="ctr" defTabSz="622300">
            <a:lnSpc>
              <a:spcPct val="90000"/>
            </a:lnSpc>
            <a:spcBef>
              <a:spcPct val="0"/>
            </a:spcBef>
            <a:spcAft>
              <a:spcPct val="35000"/>
            </a:spcAft>
          </a:pPr>
          <a:r>
            <a:rPr lang="es-MX" sz="1400" kern="1200" dirty="0" smtClean="0"/>
            <a:t>151 </a:t>
          </a:r>
          <a:r>
            <a:rPr lang="es-MX" sz="1400" kern="1200" dirty="0" err="1" smtClean="0"/>
            <a:t>mdp</a:t>
          </a:r>
          <a:r>
            <a:rPr lang="es-MX" sz="1400" kern="1200" dirty="0" smtClean="0"/>
            <a:t>. Recibidos.</a:t>
          </a:r>
        </a:p>
        <a:p>
          <a:pPr lvl="0" algn="ctr" defTabSz="622300">
            <a:lnSpc>
              <a:spcPct val="90000"/>
            </a:lnSpc>
            <a:spcBef>
              <a:spcPct val="0"/>
            </a:spcBef>
            <a:spcAft>
              <a:spcPct val="35000"/>
            </a:spcAft>
          </a:pPr>
          <a:endParaRPr lang="es-MX" sz="1400" kern="1200" dirty="0" smtClean="0"/>
        </a:p>
        <a:p>
          <a:pPr lvl="0" algn="ctr" defTabSz="622300">
            <a:lnSpc>
              <a:spcPct val="90000"/>
            </a:lnSpc>
            <a:spcBef>
              <a:spcPct val="0"/>
            </a:spcBef>
            <a:spcAft>
              <a:spcPct val="35000"/>
            </a:spcAft>
          </a:pPr>
          <a:r>
            <a:rPr lang="es-MX" sz="1400" kern="1200" dirty="0" smtClean="0"/>
            <a:t> </a:t>
          </a:r>
          <a:r>
            <a:rPr lang="es-MX" sz="1400" b="1" kern="1200" dirty="0" smtClean="0"/>
            <a:t>PRODDER</a:t>
          </a:r>
        </a:p>
        <a:p>
          <a:pPr lvl="0" algn="ctr" defTabSz="622300">
            <a:lnSpc>
              <a:spcPct val="90000"/>
            </a:lnSpc>
            <a:spcBef>
              <a:spcPct val="0"/>
            </a:spcBef>
            <a:spcAft>
              <a:spcPct val="35000"/>
            </a:spcAft>
          </a:pPr>
          <a:r>
            <a:rPr lang="es-MX" sz="1400" b="0" kern="1200" dirty="0" smtClean="0"/>
            <a:t>98mdp. PROGRAMADOS</a:t>
          </a:r>
        </a:p>
        <a:p>
          <a:pPr lvl="0" algn="ctr" defTabSz="622300">
            <a:lnSpc>
              <a:spcPct val="90000"/>
            </a:lnSpc>
            <a:spcBef>
              <a:spcPct val="0"/>
            </a:spcBef>
            <a:spcAft>
              <a:spcPct val="35000"/>
            </a:spcAft>
          </a:pPr>
          <a:endParaRPr lang="es-MX" sz="1400" kern="1200" dirty="0" smtClean="0"/>
        </a:p>
        <a:p>
          <a:pPr lvl="0" algn="ctr" defTabSz="622300">
            <a:lnSpc>
              <a:spcPct val="90000"/>
            </a:lnSpc>
            <a:spcBef>
              <a:spcPct val="0"/>
            </a:spcBef>
            <a:spcAft>
              <a:spcPct val="35000"/>
            </a:spcAft>
          </a:pPr>
          <a:r>
            <a:rPr lang="es-MX" sz="1400" b="1" kern="1200" dirty="0" smtClean="0"/>
            <a:t>DEVOLUCIÓN DE IVA</a:t>
          </a:r>
        </a:p>
        <a:p>
          <a:pPr lvl="0" algn="ctr" defTabSz="622300">
            <a:lnSpc>
              <a:spcPct val="90000"/>
            </a:lnSpc>
            <a:spcBef>
              <a:spcPct val="0"/>
            </a:spcBef>
            <a:spcAft>
              <a:spcPct val="35000"/>
            </a:spcAft>
          </a:pPr>
          <a:r>
            <a:rPr lang="es-MX" sz="1400" kern="1200" dirty="0" smtClean="0"/>
            <a:t>136 </a:t>
          </a:r>
          <a:r>
            <a:rPr lang="es-MX" sz="1400" kern="1200" dirty="0" err="1" smtClean="0"/>
            <a:t>mdp</a:t>
          </a:r>
          <a:r>
            <a:rPr lang="es-MX" sz="1400" kern="1200" dirty="0" smtClean="0"/>
            <a:t>. Devueltos</a:t>
          </a:r>
          <a:endParaRPr lang="es-ES" sz="1400" kern="1200" dirty="0"/>
        </a:p>
      </dsp:txBody>
      <dsp:txXfrm>
        <a:off x="259209" y="1185386"/>
        <a:ext cx="2052340" cy="2568337"/>
      </dsp:txXfrm>
    </dsp:sp>
    <dsp:sp modelId="{E003F2DF-CDE8-48C0-B531-662CD632C4C8}">
      <dsp:nvSpPr>
        <dsp:cNvPr id="0" name=""/>
        <dsp:cNvSpPr/>
      </dsp:nvSpPr>
      <dsp:spPr>
        <a:xfrm>
          <a:off x="2760499" y="0"/>
          <a:ext cx="2565425" cy="39512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CONTRAPARTES CON RECURSOS PROPIOS Y MUNICIPALES</a:t>
          </a:r>
          <a:endParaRPr lang="es-ES" sz="2000" kern="1200" dirty="0"/>
        </a:p>
      </dsp:txBody>
      <dsp:txXfrm>
        <a:off x="2760499" y="0"/>
        <a:ext cx="2565425" cy="1185386"/>
      </dsp:txXfrm>
    </dsp:sp>
    <dsp:sp modelId="{44C55BE6-095D-4624-AFEA-2E00F300B6FC}">
      <dsp:nvSpPr>
        <dsp:cNvPr id="0" name=""/>
        <dsp:cNvSpPr/>
      </dsp:nvSpPr>
      <dsp:spPr>
        <a:xfrm>
          <a:off x="3017042" y="1185386"/>
          <a:ext cx="2052340" cy="2568337"/>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MX" sz="1400" kern="1200" baseline="0" dirty="0" smtClean="0"/>
            <a:t>Como Contraparte  del APAZU; el SIAPA y Ayuntamientos  y Gobierno del Estado, aportarán 489 </a:t>
          </a:r>
          <a:r>
            <a:rPr lang="es-MX" sz="1400" kern="1200" baseline="0" dirty="0" err="1" smtClean="0"/>
            <a:t>mdp</a:t>
          </a:r>
          <a:r>
            <a:rPr lang="es-MX" sz="1400" kern="1200" baseline="0" dirty="0" smtClean="0"/>
            <a:t>. para sumar 978 </a:t>
          </a:r>
          <a:r>
            <a:rPr lang="es-MX" sz="1400" kern="1200" baseline="0" dirty="0" err="1" smtClean="0"/>
            <a:t>mdp</a:t>
          </a:r>
          <a:r>
            <a:rPr lang="es-MX" sz="1400" kern="1200" baseline="0" dirty="0" smtClean="0"/>
            <a:t>. En un programa a dos años destinados a concluir proyectos de Ampliación de Cobertura de Servicios  </a:t>
          </a:r>
          <a:endParaRPr lang="es-ES" sz="1400" kern="1200" dirty="0"/>
        </a:p>
      </dsp:txBody>
      <dsp:txXfrm>
        <a:off x="3017042" y="1185386"/>
        <a:ext cx="2052340" cy="256833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C44820-DD58-4E8F-B8E4-FD0272161F29}">
      <dsp:nvSpPr>
        <dsp:cNvPr id="0" name=""/>
        <dsp:cNvSpPr/>
      </dsp:nvSpPr>
      <dsp:spPr>
        <a:xfrm>
          <a:off x="0" y="0"/>
          <a:ext cx="3761659" cy="5268931"/>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2BE28F-65A7-4ECB-A6EB-F8183A33DB5F}">
      <dsp:nvSpPr>
        <dsp:cNvPr id="0" name=""/>
        <dsp:cNvSpPr/>
      </dsp:nvSpPr>
      <dsp:spPr>
        <a:xfrm>
          <a:off x="1880829" y="527407"/>
          <a:ext cx="2445078" cy="1872940"/>
        </a:xfrm>
        <a:prstGeom prst="roundRect">
          <a:avLst/>
        </a:prstGeom>
        <a:solidFill>
          <a:srgbClr val="FFFFFF">
            <a:alpha val="6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t>INVERSIÓN PÚBLICO PRIVADA MEDIANTE EL PROMAGUA: </a:t>
          </a:r>
          <a:r>
            <a:rPr lang="es-MX" sz="1200" kern="1200" dirty="0" smtClean="0"/>
            <a:t>Permitirá al SIAPA ir abatiendo el amplio rezago en Inversión por el orden de los 24mil </a:t>
          </a:r>
          <a:r>
            <a:rPr lang="es-MX" sz="1200" kern="1200" dirty="0" err="1" smtClean="0"/>
            <a:t>mdp</a:t>
          </a:r>
          <a:r>
            <a:rPr lang="es-MX" sz="1200" kern="1200" dirty="0" smtClean="0"/>
            <a:t>. a través de la inversión PÚBLICO-PRIVADA </a:t>
          </a:r>
          <a:endParaRPr lang="es-ES" sz="1200" kern="1200" dirty="0"/>
        </a:p>
      </dsp:txBody>
      <dsp:txXfrm>
        <a:off x="1880829" y="527407"/>
        <a:ext cx="2445078" cy="1872940"/>
      </dsp:txXfrm>
    </dsp:sp>
    <dsp:sp modelId="{7A86AE3B-5662-4782-BE68-CE7E3BF05C68}">
      <dsp:nvSpPr>
        <dsp:cNvPr id="0" name=""/>
        <dsp:cNvSpPr/>
      </dsp:nvSpPr>
      <dsp:spPr>
        <a:xfrm>
          <a:off x="1880829" y="2634465"/>
          <a:ext cx="2445078" cy="1872940"/>
        </a:xfrm>
        <a:prstGeom prst="roundRect">
          <a:avLst/>
        </a:prstGeom>
        <a:solidFill>
          <a:srgbClr val="FFFFFF">
            <a:alpha val="6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t>MODELO TARIFARIO 2011.</a:t>
          </a:r>
          <a:r>
            <a:rPr lang="es-MX" sz="1200" kern="1200" dirty="0" smtClean="0"/>
            <a:t> Permitirá establecer una Tarifa más Justa para el Organismo y los Usuarios.</a:t>
          </a:r>
        </a:p>
        <a:p>
          <a:pPr lvl="0" algn="ctr" defTabSz="533400">
            <a:lnSpc>
              <a:spcPct val="90000"/>
            </a:lnSpc>
            <a:spcBef>
              <a:spcPct val="0"/>
            </a:spcBef>
            <a:spcAft>
              <a:spcPct val="35000"/>
            </a:spcAft>
          </a:pPr>
          <a:r>
            <a:rPr lang="es-MX" sz="1200" kern="1200" dirty="0" smtClean="0"/>
            <a:t>Brindará posibilidades de pagar las contraprestaciones de inversiones privadas y realizar inversiones con recursos propios</a:t>
          </a:r>
          <a:endParaRPr lang="es-ES" sz="1200" kern="1200" dirty="0"/>
        </a:p>
      </dsp:txBody>
      <dsp:txXfrm>
        <a:off x="1880829" y="2634465"/>
        <a:ext cx="2445078" cy="187294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EE96B4-A39E-4756-9FDE-92122E0AC476}">
      <dsp:nvSpPr>
        <dsp:cNvPr id="0" name=""/>
        <dsp:cNvSpPr/>
      </dsp:nvSpPr>
      <dsp:spPr>
        <a:xfrm>
          <a:off x="0" y="0"/>
          <a:ext cx="3643338" cy="1228249"/>
        </a:xfrm>
        <a:prstGeom prst="roundRect">
          <a:avLst>
            <a:gd name="adj" fmla="val 10000"/>
          </a:avLst>
        </a:prstGeom>
        <a:solidFill>
          <a:srgbClr val="C0504D">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MX" sz="1200" kern="1200" dirty="0" smtClean="0">
              <a:solidFill>
                <a:srgbClr val="990000"/>
              </a:solidFill>
            </a:rPr>
            <a:t>Se</a:t>
          </a:r>
          <a:r>
            <a:rPr lang="es-MX" sz="1200" kern="1200" baseline="0" dirty="0" smtClean="0">
              <a:solidFill>
                <a:srgbClr val="990000"/>
              </a:solidFill>
            </a:rPr>
            <a:t> ha formalizado con FONADIN un Convenio de Apoyo Financiero para el Estudio de Actualización del Diagnóstico Integral de la Gestión DIP, Actualmente en Elaboración. </a:t>
          </a:r>
          <a:r>
            <a:rPr lang="es-MX" sz="1200" b="1" kern="1200" baseline="0" dirty="0" smtClean="0">
              <a:solidFill>
                <a:srgbClr val="990000"/>
              </a:solidFill>
            </a:rPr>
            <a:t>75% de apoyo Federal</a:t>
          </a:r>
          <a:endParaRPr lang="es-ES" sz="1200" b="1" kern="1200" dirty="0">
            <a:solidFill>
              <a:srgbClr val="990000"/>
            </a:solidFill>
          </a:endParaRPr>
        </a:p>
      </dsp:txBody>
      <dsp:txXfrm>
        <a:off x="0" y="0"/>
        <a:ext cx="2389909" cy="1228249"/>
      </dsp:txXfrm>
    </dsp:sp>
    <dsp:sp modelId="{4455A26A-19BD-4E5E-8041-7955D8440E45}">
      <dsp:nvSpPr>
        <dsp:cNvPr id="0" name=""/>
        <dsp:cNvSpPr/>
      </dsp:nvSpPr>
      <dsp:spPr>
        <a:xfrm>
          <a:off x="371931" y="1432957"/>
          <a:ext cx="3643338" cy="1228249"/>
        </a:xfrm>
        <a:prstGeom prst="roundRect">
          <a:avLst>
            <a:gd name="adj" fmla="val 10000"/>
          </a:avLst>
        </a:prstGeom>
        <a:solidFill>
          <a:srgbClr val="9BBB59">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MX" sz="1200" kern="1200" dirty="0" smtClean="0">
              <a:solidFill>
                <a:schemeClr val="accent3">
                  <a:lumMod val="50000"/>
                </a:schemeClr>
              </a:solidFill>
            </a:rPr>
            <a:t>Este Estudio se entregará en Diciembre de 2010, del cual derivará un PLAN DE INVERSIÓN A 20 AÑOS, así como un MODELO FINANCIERO recomendado para sostener las INVERSIONES</a:t>
          </a:r>
          <a:endParaRPr lang="es-ES" sz="1200" kern="1200" dirty="0">
            <a:solidFill>
              <a:schemeClr val="accent3">
                <a:lumMod val="50000"/>
              </a:schemeClr>
            </a:solidFill>
          </a:endParaRPr>
        </a:p>
      </dsp:txBody>
      <dsp:txXfrm>
        <a:off x="371931" y="1432957"/>
        <a:ext cx="2523505" cy="1228249"/>
      </dsp:txXfrm>
    </dsp:sp>
    <dsp:sp modelId="{61425A1C-83D2-46BF-97A5-9BE509A3E685}">
      <dsp:nvSpPr>
        <dsp:cNvPr id="0" name=""/>
        <dsp:cNvSpPr/>
      </dsp:nvSpPr>
      <dsp:spPr>
        <a:xfrm>
          <a:off x="642941" y="2865914"/>
          <a:ext cx="3643338" cy="1228249"/>
        </a:xfrm>
        <a:prstGeom prst="roundRect">
          <a:avLst>
            <a:gd name="adj" fmla="val 10000"/>
          </a:avLst>
        </a:prstGeom>
        <a:solidFill>
          <a:srgbClr val="9BBB59">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MX" sz="1200" b="1" kern="1200" dirty="0" smtClean="0">
              <a:solidFill>
                <a:schemeClr val="accent3">
                  <a:lumMod val="50000"/>
                </a:schemeClr>
              </a:solidFill>
              <a:effectLst/>
            </a:rPr>
            <a:t>Mediante este estudio podremos evaluar las acciones del PLAN DE INVERSIÓN que son PRIIORITARIAS y comenzar a LICITAR A PARTIR DEL 2011 Mediante esquema PÚBLICO-PRIVADO.</a:t>
          </a:r>
          <a:endParaRPr lang="es-ES" sz="1200" b="1" kern="1200" dirty="0">
            <a:solidFill>
              <a:schemeClr val="accent3">
                <a:lumMod val="50000"/>
              </a:schemeClr>
            </a:solidFill>
            <a:effectLst/>
          </a:endParaRPr>
        </a:p>
      </dsp:txBody>
      <dsp:txXfrm>
        <a:off x="642941" y="2865914"/>
        <a:ext cx="2523505" cy="1228249"/>
      </dsp:txXfrm>
    </dsp:sp>
    <dsp:sp modelId="{751AFD63-E6C9-4F57-AEFF-CD4FB05A8487}">
      <dsp:nvSpPr>
        <dsp:cNvPr id="0" name=""/>
        <dsp:cNvSpPr/>
      </dsp:nvSpPr>
      <dsp:spPr>
        <a:xfrm>
          <a:off x="2822390" y="962271"/>
          <a:ext cx="798361" cy="798361"/>
        </a:xfrm>
        <a:prstGeom prst="downArrow">
          <a:avLst>
            <a:gd name="adj1" fmla="val 55000"/>
            <a:gd name="adj2" fmla="val 45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2822390" y="962271"/>
        <a:ext cx="798361" cy="798361"/>
      </dsp:txXfrm>
    </dsp:sp>
    <dsp:sp modelId="{F63FF7B6-EA5B-4FE9-94AC-E5C1C60D8EDA}">
      <dsp:nvSpPr>
        <dsp:cNvPr id="0" name=""/>
        <dsp:cNvSpPr/>
      </dsp:nvSpPr>
      <dsp:spPr>
        <a:xfrm>
          <a:off x="3166447" y="2356191"/>
          <a:ext cx="798361" cy="798361"/>
        </a:xfrm>
        <a:prstGeom prst="downArrow">
          <a:avLst>
            <a:gd name="adj1" fmla="val 55000"/>
            <a:gd name="adj2" fmla="val 45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3166447" y="2356191"/>
        <a:ext cx="798361" cy="79836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S"/>
          </a:p>
        </p:txBody>
      </p:sp>
      <p:sp>
        <p:nvSpPr>
          <p:cNvPr id="3" name="2 Marcador de fecha"/>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D5743A8-6C0D-45CE-8D32-DA7BDB5471AE}" type="datetimeFigureOut">
              <a:rPr lang="es-ES" smtClean="0"/>
              <a:pPr/>
              <a:t>29/10/2010</a:t>
            </a:fld>
            <a:endParaRPr lang="es-ES"/>
          </a:p>
        </p:txBody>
      </p:sp>
      <p:sp>
        <p:nvSpPr>
          <p:cNvPr id="4" name="3 Marcador de pie de página"/>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9214926-8181-4A85-8A14-516176E1872E}" type="slidenum">
              <a:rPr lang="es-ES" smtClean="0"/>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S"/>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B119902-20A4-4A59-AC46-CE7B37CD59D7}" type="datetimeFigureOut">
              <a:rPr lang="es-ES" smtClean="0"/>
              <a:pPr/>
              <a:t>29/10/2010</a:t>
            </a:fld>
            <a:endParaRPr lang="es-ES"/>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ES"/>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ACF16BC-4489-4706-88A3-23E859CB2F7E}"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4C5ABF9-E2BA-4306-93C5-016D0D7FCCFB}" type="slidenum">
              <a:rPr lang="es-ES"/>
              <a:pPr/>
              <a:t>3</a:t>
            </a:fld>
            <a:endParaRPr lang="es-ES"/>
          </a:p>
        </p:txBody>
      </p:sp>
      <p:sp>
        <p:nvSpPr>
          <p:cNvPr id="794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4627" name="Rectangle 3"/>
          <p:cNvSpPr>
            <a:spLocks noGrp="1" noChangeArrowheads="1"/>
          </p:cNvSpPr>
          <p:nvPr>
            <p:ph type="body" idx="1"/>
          </p:nvPr>
        </p:nvSpPr>
        <p:spPr bwMode="auto">
          <a:xfrm>
            <a:off x="934509" y="4416742"/>
            <a:ext cx="5141387" cy="4182112"/>
          </a:xfrm>
          <a:noFill/>
        </p:spPr>
        <p:txBody>
          <a:bodyPr wrap="square" numCol="1" anchor="t" anchorCtr="0" compatLnSpc="1">
            <a:prstTxWarp prst="textNoShape">
              <a:avLst/>
            </a:prstTxWarp>
          </a:bodyPr>
          <a:lstStyle/>
          <a:p>
            <a:pPr>
              <a:spcBef>
                <a:spcPct val="0"/>
              </a:spcBef>
            </a:pPr>
            <a:r>
              <a:rPr lang="es-MX" dirty="0" smtClean="0"/>
              <a:t>Cambiar los logos de </a:t>
            </a:r>
            <a:r>
              <a:rPr lang="es-MX" dirty="0" err="1" smtClean="0"/>
              <a:t>siapa</a:t>
            </a:r>
            <a:endParaRPr lang="es-MX"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Ingeniero José Luis: en esta</a:t>
            </a:r>
            <a:r>
              <a:rPr lang="es-MX" baseline="0" dirty="0" smtClean="0"/>
              <a:t> lámina la idea es mostrar un comparativo entre cómo venimos gestionando nuestros recursos, al menos durante el presente año VS. Cuál sería nuestra nueva Gestión de Recursos para Inversión a partir de 2011, en donde las dos nuevas fuentes de recursos para inversión provendrían del NUEVO ESQUEMA TARIFARIO 2011, así como de RECURSOS VÍA FONADIN mediante el esquema de Participación PÚBLICO PRIVADA. Es decir, sería un esquema totalmente diferente a lo que tradicionalmente ha venido haciendo SIAPA. </a:t>
            </a:r>
            <a:endParaRPr lang="es-ES" dirty="0"/>
          </a:p>
        </p:txBody>
      </p:sp>
      <p:sp>
        <p:nvSpPr>
          <p:cNvPr id="4" name="3 Marcador de número de diapositiva"/>
          <p:cNvSpPr>
            <a:spLocks noGrp="1"/>
          </p:cNvSpPr>
          <p:nvPr>
            <p:ph type="sldNum" sz="quarter" idx="10"/>
          </p:nvPr>
        </p:nvSpPr>
        <p:spPr/>
        <p:txBody>
          <a:bodyPr/>
          <a:lstStyle/>
          <a:p>
            <a:fld id="{CACF16BC-4489-4706-88A3-23E859CB2F7E}" type="slidenum">
              <a:rPr lang="es-ES" smtClean="0"/>
              <a:pPr/>
              <a:t>11</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Ingeniero José Luis: en esta</a:t>
            </a:r>
            <a:r>
              <a:rPr lang="es-MX" baseline="0" dirty="0" smtClean="0"/>
              <a:t> lámina la idea es mostrar un comparativo entre cómo venimos gestionando nuestros recursos, al menos durante el presente año VS. Cuál sería nuestra nueva Gestión de Recursos para Inversión a partir de 2011, en donde las dos nuevas fuentes de recursos para inversión provendrían del NUEVO ESQUEMA TARIFARIO 2011, así como de RECURSOS VÍA FONADIN mediante el esquema de Participación PÚBLICO PRIVADA. Es decir, sería un esquema totalmente diferente a lo que tradicionalmente ha venido haciendo SIAPA. </a:t>
            </a:r>
            <a:endParaRPr lang="es-ES" dirty="0"/>
          </a:p>
        </p:txBody>
      </p:sp>
      <p:sp>
        <p:nvSpPr>
          <p:cNvPr id="4" name="3 Marcador de número de diapositiva"/>
          <p:cNvSpPr>
            <a:spLocks noGrp="1"/>
          </p:cNvSpPr>
          <p:nvPr>
            <p:ph type="sldNum" sz="quarter" idx="10"/>
          </p:nvPr>
        </p:nvSpPr>
        <p:spPr/>
        <p:txBody>
          <a:bodyPr/>
          <a:lstStyle/>
          <a:p>
            <a:fld id="{CACF16BC-4489-4706-88A3-23E859CB2F7E}" type="slidenum">
              <a:rPr lang="es-ES" smtClean="0"/>
              <a:pPr/>
              <a:t>12</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Ing. José Luis. Esta otra lámina da continuidad</a:t>
            </a:r>
            <a:r>
              <a:rPr lang="es-MX" baseline="0" dirty="0" smtClean="0"/>
              <a:t> en cuanto a lo que estaríamos haciendo para la Gestión de Recursos, ya describiendo únicamente las dos nuevas líneas PROMAGUA Y ESQUEMA TARIFARIO en nuestro Balance de Recursos.</a:t>
            </a:r>
          </a:p>
          <a:p>
            <a:endParaRPr lang="es-MX" baseline="0" dirty="0" smtClean="0"/>
          </a:p>
          <a:p>
            <a:r>
              <a:rPr lang="es-MX" baseline="0" dirty="0" smtClean="0"/>
              <a:t>Por último muestra el Estado Actual en que nos encontramos para Acceder al Programa de Mejora Integral de la Gestión del PROMAGUA. </a:t>
            </a:r>
            <a:endParaRPr lang="es-ES" dirty="0"/>
          </a:p>
        </p:txBody>
      </p:sp>
      <p:sp>
        <p:nvSpPr>
          <p:cNvPr id="4" name="3 Marcador de número de diapositiva"/>
          <p:cNvSpPr>
            <a:spLocks noGrp="1"/>
          </p:cNvSpPr>
          <p:nvPr>
            <p:ph type="sldNum" sz="quarter" idx="10"/>
          </p:nvPr>
        </p:nvSpPr>
        <p:spPr/>
        <p:txBody>
          <a:bodyPr/>
          <a:lstStyle/>
          <a:p>
            <a:fld id="{CACF16BC-4489-4706-88A3-23E859CB2F7E}" type="slidenum">
              <a:rPr lang="es-ES" smtClean="0"/>
              <a:pPr/>
              <a:t>15</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DCA6AA88-6DEB-457B-9384-D061C1435EC1}" type="datetimeFigureOut">
              <a:rPr lang="es-ES" smtClean="0"/>
              <a:pPr/>
              <a:t>29/10/2010</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5000C14-8B35-4ED9-BE17-26C8E26B546A}"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DCA6AA88-6DEB-457B-9384-D061C1435EC1}" type="datetimeFigureOut">
              <a:rPr lang="es-ES" smtClean="0"/>
              <a:pPr/>
              <a:t>29/10/2010</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5000C14-8B35-4ED9-BE17-26C8E26B546A}"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DCA6AA88-6DEB-457B-9384-D061C1435EC1}" type="datetimeFigureOut">
              <a:rPr lang="es-ES" smtClean="0"/>
              <a:pPr/>
              <a:t>29/10/2010</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5000C14-8B35-4ED9-BE17-26C8E26B546A}"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8610600" cy="1143000"/>
          </a:xfrm>
          <a:prstGeom prst="rect">
            <a:avLst/>
          </a:prstGeo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304800" y="1524000"/>
            <a:ext cx="8610600" cy="4572000"/>
          </a:xfrm>
          <a:prstGeom prst="rect">
            <a:avLst/>
          </a:prstGeom>
        </p:spPr>
        <p:txBody>
          <a:bodyPr/>
          <a:lstStyle/>
          <a:p>
            <a:pPr lvl="0"/>
            <a:r>
              <a:rPr lang="es-ES" noProof="0" smtClean="0"/>
              <a:t>Haga clic en el icono para agregar una tabla</a:t>
            </a:r>
            <a:endParaRPr lang="es-ES" noProof="0"/>
          </a:p>
        </p:txBody>
      </p:sp>
      <p:sp>
        <p:nvSpPr>
          <p:cNvPr id="5" name="3 Marcador de número de diapositiva"/>
          <p:cNvSpPr>
            <a:spLocks noGrp="1"/>
          </p:cNvSpPr>
          <p:nvPr>
            <p:ph type="sldNum" sz="quarter" idx="10"/>
          </p:nvPr>
        </p:nvSpPr>
        <p:spPr>
          <a:xfrm>
            <a:off x="6553200" y="6248400"/>
            <a:ext cx="1905000" cy="457200"/>
          </a:xfrm>
          <a:prstGeom prst="rect">
            <a:avLst/>
          </a:prstGeom>
        </p:spPr>
        <p:txBody>
          <a:bodyPr/>
          <a:lstStyle>
            <a:lvl1pPr>
              <a:defRPr/>
            </a:lvl1pPr>
          </a:lstStyle>
          <a:p>
            <a:pPr>
              <a:defRPr/>
            </a:pPr>
            <a:fld id="{6BF3CB9D-C4C0-4181-AA38-F6BC7B7F2F44}" type="slidenum">
              <a:rPr lang="en-US"/>
              <a:pPr>
                <a:defRPr/>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Título y objetos">
    <p:spTree>
      <p:nvGrpSpPr>
        <p:cNvPr id="1" name=""/>
        <p:cNvGrpSpPr/>
        <p:nvPr/>
      </p:nvGrpSpPr>
      <p:grpSpPr>
        <a:xfrm>
          <a:off x="0" y="0"/>
          <a:ext cx="0" cy="0"/>
          <a:chOff x="0" y="0"/>
          <a:chExt cx="0" cy="0"/>
        </a:xfrm>
      </p:grpSpPr>
      <p:sp>
        <p:nvSpPr>
          <p:cNvPr id="2" name="3 Marcador de fecha"/>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defRPr>
            </a:lvl1pPr>
          </a:lstStyle>
          <a:p>
            <a:pPr>
              <a:defRPr/>
            </a:pPr>
            <a:endParaRPr lang="es-MX"/>
          </a:p>
        </p:txBody>
      </p:sp>
      <p:sp>
        <p:nvSpPr>
          <p:cNvPr id="3" name="4 Marcador de pie de página"/>
          <p:cNvSpPr>
            <a:spLocks noGrp="1"/>
          </p:cNvSpPr>
          <p:nvPr>
            <p:ph type="ftr" sz="quarter" idx="11"/>
          </p:nvPr>
        </p:nvSpPr>
        <p:spPr>
          <a:xfrm>
            <a:off x="1071563" y="6248400"/>
            <a:ext cx="4959350" cy="365125"/>
          </a:xfrm>
          <a:prstGeom prst="rect">
            <a:avLst/>
          </a:prstGeom>
        </p:spPr>
        <p:txBody>
          <a:bodyPr/>
          <a:lstStyle>
            <a:lvl1pPr fontAlgn="auto">
              <a:spcBef>
                <a:spcPts val="0"/>
              </a:spcBef>
              <a:spcAft>
                <a:spcPts val="0"/>
              </a:spcAft>
              <a:defRPr>
                <a:latin typeface="+mn-lt"/>
              </a:defRPr>
            </a:lvl1pPr>
          </a:lstStyle>
          <a:p>
            <a:pPr>
              <a:defRPr/>
            </a:pPr>
            <a:r>
              <a:rPr lang="es-MX"/>
              <a:t>Avances y Propuestas - VI Consejo Directivo</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Título y objetos">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DCA6AA88-6DEB-457B-9384-D061C1435EC1}" type="datetimeFigureOut">
              <a:rPr lang="es-ES" smtClean="0"/>
              <a:pPr/>
              <a:t>29/10/2010</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5000C14-8B35-4ED9-BE17-26C8E26B546A}"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DCA6AA88-6DEB-457B-9384-D061C1435EC1}" type="datetimeFigureOut">
              <a:rPr lang="es-ES" smtClean="0"/>
              <a:pPr/>
              <a:t>29/10/2010</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5000C14-8B35-4ED9-BE17-26C8E26B546A}"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DCA6AA88-6DEB-457B-9384-D061C1435EC1}" type="datetimeFigureOut">
              <a:rPr lang="es-ES" smtClean="0"/>
              <a:pPr/>
              <a:t>29/10/2010</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95000C14-8B35-4ED9-BE17-26C8E26B546A}"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DCA6AA88-6DEB-457B-9384-D061C1435EC1}" type="datetimeFigureOut">
              <a:rPr lang="es-ES" smtClean="0"/>
              <a:pPr/>
              <a:t>29/10/2010</a:t>
            </a:fld>
            <a:endParaRPr lang="es-ES"/>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95000C14-8B35-4ED9-BE17-26C8E26B546A}"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DCA6AA88-6DEB-457B-9384-D061C1435EC1}" type="datetimeFigureOut">
              <a:rPr lang="es-ES" smtClean="0"/>
              <a:pPr/>
              <a:t>29/10/2010</a:t>
            </a:fld>
            <a:endParaRPr lang="es-ES"/>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95000C14-8B35-4ED9-BE17-26C8E26B546A}"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DCA6AA88-6DEB-457B-9384-D061C1435EC1}" type="datetimeFigureOut">
              <a:rPr lang="es-ES" smtClean="0"/>
              <a:pPr/>
              <a:t>29/10/2010</a:t>
            </a:fld>
            <a:endParaRPr lang="es-ES"/>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95000C14-8B35-4ED9-BE17-26C8E26B546A}"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DCA6AA88-6DEB-457B-9384-D061C1435EC1}" type="datetimeFigureOut">
              <a:rPr lang="es-ES" smtClean="0"/>
              <a:pPr/>
              <a:t>29/10/2010</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95000C14-8B35-4ED9-BE17-26C8E26B546A}"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DCA6AA88-6DEB-457B-9384-D061C1435EC1}" type="datetimeFigureOut">
              <a:rPr lang="es-ES" smtClean="0"/>
              <a:pPr/>
              <a:t>29/10/2010</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95000C14-8B35-4ED9-BE17-26C8E26B546A}"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6 Grupo"/>
          <p:cNvGrpSpPr/>
          <p:nvPr/>
        </p:nvGrpSpPr>
        <p:grpSpPr>
          <a:xfrm>
            <a:off x="0" y="4581128"/>
            <a:ext cx="9144000" cy="2276872"/>
            <a:chOff x="0" y="4581128"/>
            <a:chExt cx="9144000" cy="2276872"/>
          </a:xfrm>
        </p:grpSpPr>
        <p:pic>
          <p:nvPicPr>
            <p:cNvPr id="1027" name="Picture 3" descr="C:\Documents and Settings\gbarrientos\Mis documentos\2010\35 Formatos\Nueva Imagen SIAPA\FONDO 3.jpg"/>
            <p:cNvPicPr>
              <a:picLocks noChangeAspect="1" noChangeArrowheads="1"/>
            </p:cNvPicPr>
            <p:nvPr userDrawn="1"/>
          </p:nvPicPr>
          <p:blipFill>
            <a:blip r:embed="rId16" cstate="print"/>
            <a:srcRect t="66800"/>
            <a:stretch>
              <a:fillRect/>
            </a:stretch>
          </p:blipFill>
          <p:spPr bwMode="auto">
            <a:xfrm>
              <a:off x="0" y="4581128"/>
              <a:ext cx="9144000" cy="2276872"/>
            </a:xfrm>
            <a:prstGeom prst="rect">
              <a:avLst/>
            </a:prstGeom>
            <a:noFill/>
          </p:spPr>
        </p:pic>
        <p:pic>
          <p:nvPicPr>
            <p:cNvPr id="9" name="Picture 3" descr="C:\Documents and Settings\gbarrientos\Mis documentos\2010\35 Formatos\Nueva Imagen SIAPA\FONDO 3.jpg"/>
            <p:cNvPicPr>
              <a:picLocks noChangeAspect="1" noChangeArrowheads="1"/>
            </p:cNvPicPr>
            <p:nvPr userDrawn="1"/>
          </p:nvPicPr>
          <p:blipFill>
            <a:blip r:embed="rId16" cstate="print"/>
            <a:srcRect l="42821" t="86627" r="25680"/>
            <a:stretch>
              <a:fillRect/>
            </a:stretch>
          </p:blipFill>
          <p:spPr bwMode="auto">
            <a:xfrm>
              <a:off x="5886432" y="5940136"/>
              <a:ext cx="2880320" cy="917104"/>
            </a:xfrm>
            <a:prstGeom prst="rect">
              <a:avLst/>
            </a:prstGeom>
            <a:noFill/>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2" r:id="rId12"/>
    <p:sldLayoutId id="2147483683" r:id="rId13"/>
    <p:sldLayoutId id="2147483684"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3.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26.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899592" y="2132856"/>
            <a:ext cx="7290556" cy="3785652"/>
          </a:xfrm>
          <a:prstGeom prst="rect">
            <a:avLst/>
          </a:prstGeom>
        </p:spPr>
        <p:txBody>
          <a:bodyPr wrap="square">
            <a:spAutoFit/>
          </a:bodyPr>
          <a:lstStyle/>
          <a:p>
            <a:pPr algn="ctr"/>
            <a:r>
              <a:rPr lang="es-MX" sz="3200" b="1" dirty="0" smtClean="0">
                <a:solidFill>
                  <a:schemeClr val="accent1">
                    <a:lumMod val="75000"/>
                  </a:schemeClr>
                </a:solidFill>
              </a:rPr>
              <a:t>Panel:</a:t>
            </a:r>
          </a:p>
          <a:p>
            <a:pPr algn="ctr"/>
            <a:endParaRPr lang="es-MX" sz="3200" b="1" dirty="0" smtClean="0">
              <a:solidFill>
                <a:srgbClr val="0156A3"/>
              </a:solidFill>
              <a:effectLst>
                <a:outerShdw blurRad="38100" dist="38100" dir="2700000" algn="tl">
                  <a:srgbClr val="000000">
                    <a:alpha val="43137"/>
                  </a:srgbClr>
                </a:outerShdw>
              </a:effectLst>
            </a:endParaRPr>
          </a:p>
          <a:p>
            <a:pPr algn="ctr"/>
            <a:r>
              <a:rPr lang="es-MX" sz="3200" b="1" dirty="0" smtClean="0">
                <a:solidFill>
                  <a:srgbClr val="0156A3"/>
                </a:solidFill>
                <a:effectLst>
                  <a:outerShdw blurRad="38100" dist="38100" dir="2700000" algn="tl">
                    <a:srgbClr val="000000">
                      <a:alpha val="43137"/>
                    </a:srgbClr>
                  </a:outerShdw>
                </a:effectLst>
              </a:rPr>
              <a:t> “</a:t>
            </a:r>
            <a:r>
              <a:rPr lang="es-MX" sz="3200" b="1" dirty="0" smtClean="0">
                <a:solidFill>
                  <a:schemeClr val="accent1">
                    <a:lumMod val="75000"/>
                  </a:schemeClr>
                </a:solidFill>
              </a:rPr>
              <a:t>Mejora Integral de la Gestión: Clave para la Inversión en Infraestructura</a:t>
            </a:r>
            <a:r>
              <a:rPr lang="es-MX" sz="3200" b="1" dirty="0" smtClean="0">
                <a:solidFill>
                  <a:srgbClr val="0156A3"/>
                </a:solidFill>
                <a:effectLst>
                  <a:outerShdw blurRad="38100" dist="38100" dir="2700000" algn="tl">
                    <a:srgbClr val="000000">
                      <a:alpha val="43137"/>
                    </a:srgbClr>
                  </a:outerShdw>
                </a:effectLst>
              </a:rPr>
              <a:t>”</a:t>
            </a:r>
          </a:p>
          <a:p>
            <a:pPr algn="ctr"/>
            <a:endParaRPr lang="es-MX" sz="3200" b="1" dirty="0" smtClean="0">
              <a:solidFill>
                <a:srgbClr val="0156A3"/>
              </a:solidFill>
              <a:effectLst>
                <a:outerShdw blurRad="38100" dist="38100" dir="2700000" algn="tl">
                  <a:srgbClr val="000000">
                    <a:alpha val="43137"/>
                  </a:srgbClr>
                </a:outerShdw>
              </a:effectLst>
            </a:endParaRPr>
          </a:p>
          <a:p>
            <a:pPr algn="ctr"/>
            <a:endParaRPr lang="es-MX" sz="3200" b="1" dirty="0" smtClean="0">
              <a:solidFill>
                <a:srgbClr val="0156A3"/>
              </a:solidFill>
              <a:effectLst>
                <a:outerShdw blurRad="38100" dist="38100" dir="2700000" algn="tl">
                  <a:srgbClr val="000000">
                    <a:alpha val="43137"/>
                  </a:srgbClr>
                </a:outerShdw>
              </a:effectLst>
            </a:endParaRPr>
          </a:p>
          <a:p>
            <a:pPr algn="r"/>
            <a:r>
              <a:rPr lang="es-MX" sz="2000" b="1" dirty="0" smtClean="0">
                <a:solidFill>
                  <a:srgbClr val="0156A3"/>
                </a:solidFill>
                <a:effectLst>
                  <a:outerShdw blurRad="38100" dist="38100" dir="2700000" algn="tl">
                    <a:srgbClr val="000000">
                      <a:alpha val="43137"/>
                    </a:srgbClr>
                  </a:outerShdw>
                </a:effectLst>
              </a:rPr>
              <a:t>Guadalajara, Jalisco, </a:t>
            </a:r>
          </a:p>
          <a:p>
            <a:pPr algn="r"/>
            <a:r>
              <a:rPr lang="es-MX" sz="2000" b="1" dirty="0" smtClean="0">
                <a:solidFill>
                  <a:srgbClr val="0156A3"/>
                </a:solidFill>
                <a:effectLst>
                  <a:outerShdw blurRad="38100" dist="38100" dir="2700000" algn="tl">
                    <a:srgbClr val="000000">
                      <a:alpha val="43137"/>
                    </a:srgbClr>
                  </a:outerShdw>
                </a:effectLst>
              </a:rPr>
              <a:t>Viernes 29 de octubre de 2010</a:t>
            </a:r>
            <a:endParaRPr lang="es-ES" sz="2000" b="1" dirty="0">
              <a:solidFill>
                <a:srgbClr val="0156A3"/>
              </a:solidFill>
              <a:effectLst>
                <a:outerShdw blurRad="38100" dist="38100" dir="2700000" algn="tl">
                  <a:srgbClr val="000000">
                    <a:alpha val="43137"/>
                  </a:srgbClr>
                </a:outerShdw>
              </a:effectLst>
            </a:endParaRPr>
          </a:p>
        </p:txBody>
      </p:sp>
      <p:pic>
        <p:nvPicPr>
          <p:cNvPr id="4" name="Picture 3" descr="C:\Documents and Settings\gbarrientos\Mis documentos\2010\35 Formatos\Nueva Imagen SIAPA\FONDO 3.jpg"/>
          <p:cNvPicPr>
            <a:picLocks noChangeAspect="1" noChangeArrowheads="1"/>
          </p:cNvPicPr>
          <p:nvPr/>
        </p:nvPicPr>
        <p:blipFill>
          <a:blip r:embed="rId2" cstate="print">
            <a:clrChange>
              <a:clrFrom>
                <a:srgbClr val="FFFFFF"/>
              </a:clrFrom>
              <a:clrTo>
                <a:srgbClr val="FFFFFF">
                  <a:alpha val="0"/>
                </a:srgbClr>
              </a:clrTo>
            </a:clrChange>
            <a:lum bright="-10000" contrast="10000"/>
          </a:blip>
          <a:srcRect l="4700" t="8460" r="83800" b="72050"/>
          <a:stretch>
            <a:fillRect/>
          </a:stretch>
        </p:blipFill>
        <p:spPr bwMode="auto">
          <a:xfrm>
            <a:off x="64056" y="76200"/>
            <a:ext cx="1051560" cy="1336576"/>
          </a:xfrm>
          <a:prstGeom prst="rect">
            <a:avLst/>
          </a:prstGeom>
          <a:noFill/>
        </p:spPr>
      </p:pic>
      <p:sp>
        <p:nvSpPr>
          <p:cNvPr id="5" name="4 Rectángulo"/>
          <p:cNvSpPr/>
          <p:nvPr/>
        </p:nvSpPr>
        <p:spPr>
          <a:xfrm>
            <a:off x="1115616" y="118373"/>
            <a:ext cx="4464496" cy="646331"/>
          </a:xfrm>
          <a:prstGeom prst="rect">
            <a:avLst/>
          </a:prstGeom>
        </p:spPr>
        <p:txBody>
          <a:bodyPr wrap="square">
            <a:spAutoFit/>
          </a:bodyPr>
          <a:lstStyle/>
          <a:p>
            <a:r>
              <a:rPr lang="es-MX" b="1" dirty="0" smtClean="0">
                <a:solidFill>
                  <a:srgbClr val="0156A3"/>
                </a:solidFill>
                <a:effectLst>
                  <a:outerShdw blurRad="38100" dist="38100" dir="2700000" algn="tl">
                    <a:srgbClr val="000000">
                      <a:alpha val="43137"/>
                    </a:srgbClr>
                  </a:outerShdw>
                </a:effectLst>
              </a:rPr>
              <a:t>Sistema Intermunicipal para los Servicios de Agua Potable y Alcantarillado </a:t>
            </a:r>
            <a:endParaRPr lang="es-ES" b="1" dirty="0">
              <a:solidFill>
                <a:srgbClr val="0156A3"/>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IMG_0010.jpg"/>
          <p:cNvPicPr>
            <a:picLocks noChangeAspect="1"/>
          </p:cNvPicPr>
          <p:nvPr/>
        </p:nvPicPr>
        <p:blipFill>
          <a:blip r:embed="rId2" cstate="print">
            <a:lum bright="20000"/>
          </a:blip>
          <a:srcRect l="13552" t="15873" r="313"/>
          <a:stretch>
            <a:fillRect/>
          </a:stretch>
        </p:blipFill>
        <p:spPr>
          <a:xfrm>
            <a:off x="-26369" y="0"/>
            <a:ext cx="9170370" cy="6858001"/>
          </a:xfrm>
          <a:prstGeom prst="rect">
            <a:avLst/>
          </a:prstGeom>
        </p:spPr>
      </p:pic>
      <p:sp>
        <p:nvSpPr>
          <p:cNvPr id="5" name="4 Rectángulo redondeado"/>
          <p:cNvSpPr/>
          <p:nvPr/>
        </p:nvSpPr>
        <p:spPr>
          <a:xfrm>
            <a:off x="323528" y="332656"/>
            <a:ext cx="6995160" cy="864096"/>
          </a:xfrm>
          <a:prstGeom prst="roundRect">
            <a:avLst>
              <a:gd name="adj" fmla="val 10000"/>
            </a:avLst>
          </a:prstGeom>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a:lstStyle/>
          <a:p>
            <a:r>
              <a:rPr lang="es-MX" sz="2400" b="1" dirty="0" smtClean="0"/>
              <a:t>NECESIDADES DE INVERSIÓN DE ACUERDO A NUESTRA SITUACIÓN ACTUAL</a:t>
            </a:r>
            <a:endParaRPr lang="es-ES" sz="2400" dirty="0"/>
          </a:p>
        </p:txBody>
      </p:sp>
      <p:graphicFrame>
        <p:nvGraphicFramePr>
          <p:cNvPr id="8" name="7 Tabla"/>
          <p:cNvGraphicFramePr>
            <a:graphicFrameLocks noGrp="1"/>
          </p:cNvGraphicFramePr>
          <p:nvPr/>
        </p:nvGraphicFramePr>
        <p:xfrm>
          <a:off x="251520" y="1412776"/>
          <a:ext cx="8677976" cy="4835096"/>
        </p:xfrm>
        <a:graphic>
          <a:graphicData uri="http://schemas.openxmlformats.org/drawingml/2006/table">
            <a:tbl>
              <a:tblPr>
                <a:effectLst>
                  <a:outerShdw blurRad="50800" dist="38100" dir="2700000" algn="tl" rotWithShape="0">
                    <a:prstClr val="black">
                      <a:alpha val="40000"/>
                    </a:prstClr>
                  </a:outerShdw>
                </a:effectLst>
              </a:tblPr>
              <a:tblGrid>
                <a:gridCol w="499630"/>
                <a:gridCol w="3741913"/>
                <a:gridCol w="3245825"/>
                <a:gridCol w="1190608"/>
              </a:tblGrid>
              <a:tr h="285458">
                <a:tc>
                  <a:txBody>
                    <a:bodyPr/>
                    <a:lstStyle/>
                    <a:p>
                      <a:pPr algn="ctr" fontAlgn="ctr"/>
                      <a:r>
                        <a:rPr lang="es-ES" sz="1100" b="1" i="0" u="none" strike="noStrike" dirty="0">
                          <a:solidFill>
                            <a:schemeClr val="bg1"/>
                          </a:solidFill>
                          <a:effectLst>
                            <a:outerShdw blurRad="38100" dist="38100" dir="2700000" algn="tl">
                              <a:srgbClr val="000000">
                                <a:alpha val="43137"/>
                              </a:srgbClr>
                            </a:outerShdw>
                          </a:effectLst>
                          <a:latin typeface="Tahoma"/>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6600">
                        <a:alpha val="50196"/>
                      </a:srgbClr>
                    </a:solidFill>
                  </a:tcPr>
                </a:tc>
                <a:tc>
                  <a:txBody>
                    <a:bodyPr/>
                    <a:lstStyle/>
                    <a:p>
                      <a:pPr algn="ctr" fontAlgn="ctr"/>
                      <a:r>
                        <a:rPr lang="es-ES" sz="1100" b="1" i="0" u="none" strike="noStrike" dirty="0">
                          <a:solidFill>
                            <a:schemeClr val="bg1"/>
                          </a:solidFill>
                          <a:effectLst>
                            <a:outerShdw blurRad="38100" dist="38100" dir="2700000" algn="tl">
                              <a:srgbClr val="000000">
                                <a:alpha val="43137"/>
                              </a:srgbClr>
                            </a:outerShdw>
                          </a:effectLst>
                          <a:latin typeface="Tahoma"/>
                        </a:rPr>
                        <a:t>Sub-Programa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6600">
                        <a:alpha val="50196"/>
                      </a:srgbClr>
                    </a:solidFill>
                  </a:tcPr>
                </a:tc>
                <a:tc>
                  <a:txBody>
                    <a:bodyPr/>
                    <a:lstStyle/>
                    <a:p>
                      <a:pPr algn="ctr" fontAlgn="ctr"/>
                      <a:r>
                        <a:rPr lang="es-ES" sz="1100" b="1" i="0" u="none" strike="noStrike" dirty="0">
                          <a:solidFill>
                            <a:schemeClr val="bg1"/>
                          </a:solidFill>
                          <a:effectLst>
                            <a:outerShdw blurRad="38100" dist="38100" dir="2700000" algn="tl">
                              <a:srgbClr val="000000">
                                <a:alpha val="43137"/>
                              </a:srgbClr>
                            </a:outerShdw>
                          </a:effectLst>
                          <a:latin typeface="Tahoma"/>
                        </a:rPr>
                        <a:t>Detalle de proyectos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6600">
                        <a:alpha val="50196"/>
                      </a:srgbClr>
                    </a:solidFill>
                  </a:tcPr>
                </a:tc>
                <a:tc>
                  <a:txBody>
                    <a:bodyPr/>
                    <a:lstStyle/>
                    <a:p>
                      <a:pPr algn="ctr" fontAlgn="ctr"/>
                      <a:r>
                        <a:rPr lang="es-ES" sz="1100" b="1" i="0" u="none" strike="noStrike" dirty="0">
                          <a:solidFill>
                            <a:schemeClr val="bg1"/>
                          </a:solidFill>
                          <a:effectLst>
                            <a:outerShdw blurRad="38100" dist="38100" dir="2700000" algn="tl">
                              <a:srgbClr val="000000">
                                <a:alpha val="43137"/>
                              </a:srgbClr>
                            </a:outerShdw>
                          </a:effectLst>
                          <a:latin typeface="Tahoma"/>
                        </a:rPr>
                        <a:t>Importe </a:t>
                      </a:r>
                      <a:r>
                        <a:rPr lang="es-ES" sz="1100" b="1" i="0" u="none" strike="noStrike" dirty="0" err="1">
                          <a:solidFill>
                            <a:schemeClr val="bg1"/>
                          </a:solidFill>
                          <a:effectLst>
                            <a:outerShdw blurRad="38100" dist="38100" dir="2700000" algn="tl">
                              <a:srgbClr val="000000">
                                <a:alpha val="43137"/>
                              </a:srgbClr>
                            </a:outerShdw>
                          </a:effectLst>
                          <a:latin typeface="Tahoma"/>
                        </a:rPr>
                        <a:t>mdp</a:t>
                      </a:r>
                      <a:endParaRPr lang="es-ES" sz="1100" b="1" i="0" u="none" strike="noStrike" dirty="0">
                        <a:solidFill>
                          <a:schemeClr val="bg1"/>
                        </a:solidFill>
                        <a:effectLst>
                          <a:outerShdw blurRad="38100" dist="38100" dir="2700000" algn="tl">
                            <a:srgbClr val="000000">
                              <a:alpha val="43137"/>
                            </a:srgbClr>
                          </a:outerShdw>
                        </a:effectLst>
                        <a:latin typeface="Tahom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6600">
                        <a:alpha val="50196"/>
                      </a:srgbClr>
                    </a:solidFill>
                  </a:tcPr>
                </a:tc>
              </a:tr>
              <a:tr h="785623">
                <a:tc>
                  <a:txBody>
                    <a:bodyPr/>
                    <a:lstStyle/>
                    <a:p>
                      <a:pPr algn="ctr" fontAlgn="ctr"/>
                      <a:r>
                        <a:rPr lang="es-ES" sz="1100" b="1" i="0" u="none" strike="noStrike" dirty="0">
                          <a:solidFill>
                            <a:srgbClr val="000099"/>
                          </a:solidFill>
                          <a:effectLst>
                            <a:outerShdw blurRad="38100" dist="38100" dir="2700000" algn="tl">
                              <a:srgbClr val="000000">
                                <a:alpha val="43137"/>
                              </a:srgbClr>
                            </a:outerShdw>
                          </a:effectLst>
                          <a:latin typeface="Tahoma"/>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alpha val="50196"/>
                      </a:srgbClr>
                    </a:solidFill>
                  </a:tcPr>
                </a:tc>
                <a:tc>
                  <a:txBody>
                    <a:bodyPr/>
                    <a:lstStyle/>
                    <a:p>
                      <a:pPr marL="85725" indent="0" algn="l" fontAlgn="ctr"/>
                      <a:r>
                        <a:rPr lang="es-MX" sz="1100" b="1" i="0" u="none" strike="noStrike" dirty="0">
                          <a:solidFill>
                            <a:srgbClr val="000099"/>
                          </a:solidFill>
                          <a:effectLst>
                            <a:outerShdw blurRad="38100" dist="38100" dir="2700000" algn="tl">
                              <a:srgbClr val="000000">
                                <a:alpha val="43137"/>
                              </a:srgbClr>
                            </a:outerShdw>
                          </a:effectLst>
                          <a:latin typeface="Tahoma"/>
                        </a:rPr>
                        <a:t>Incremento del Suministro de agua potable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alpha val="49804"/>
                      </a:srgbClr>
                    </a:solidFill>
                  </a:tcPr>
                </a:tc>
                <a:tc>
                  <a:txBody>
                    <a:bodyPr/>
                    <a:lstStyle/>
                    <a:p>
                      <a:pPr marL="355600" indent="-268288" algn="l" fontAlgn="ctr"/>
                      <a:r>
                        <a:rPr lang="es-MX" sz="1100" b="1" i="0" u="none" strike="noStrike" dirty="0">
                          <a:solidFill>
                            <a:srgbClr val="000099"/>
                          </a:solidFill>
                          <a:effectLst>
                            <a:outerShdw blurRad="38100" dist="38100" dir="2700000" algn="tl">
                              <a:srgbClr val="000000">
                                <a:alpha val="43137"/>
                              </a:srgbClr>
                            </a:outerShdw>
                          </a:effectLst>
                          <a:latin typeface="Tahoma"/>
                        </a:rPr>
                        <a:t>1.1. Rehabilitación y Nueva Línea Acueducto </a:t>
                      </a:r>
                      <a:r>
                        <a:rPr lang="es-MX" sz="1100" b="1" i="0" u="none" strike="noStrike" dirty="0" smtClean="0">
                          <a:solidFill>
                            <a:srgbClr val="000099"/>
                          </a:solidFill>
                          <a:effectLst>
                            <a:outerShdw blurRad="38100" dist="38100" dir="2700000" algn="tl">
                              <a:srgbClr val="000000">
                                <a:alpha val="43137"/>
                              </a:srgbClr>
                            </a:outerShdw>
                          </a:effectLst>
                          <a:latin typeface="Tahoma"/>
                        </a:rPr>
                        <a:t>Chapala-Guadalajara</a:t>
                      </a:r>
                    </a:p>
                    <a:p>
                      <a:pPr marL="355600" indent="-268288" algn="l" fontAlgn="ctr"/>
                      <a:r>
                        <a:rPr lang="es-MX" sz="1100" b="1" i="0" u="none" strike="noStrike" dirty="0" smtClean="0">
                          <a:solidFill>
                            <a:srgbClr val="000099"/>
                          </a:solidFill>
                          <a:effectLst>
                            <a:outerShdw blurRad="38100" dist="38100" dir="2700000" algn="tl">
                              <a:srgbClr val="000000">
                                <a:alpha val="43137"/>
                              </a:srgbClr>
                            </a:outerShdw>
                          </a:effectLst>
                          <a:latin typeface="Tahoma"/>
                        </a:rPr>
                        <a:t>1.2</a:t>
                      </a:r>
                      <a:r>
                        <a:rPr lang="es-MX" sz="1100" b="1" i="0" u="none" strike="noStrike" dirty="0">
                          <a:solidFill>
                            <a:srgbClr val="000099"/>
                          </a:solidFill>
                          <a:effectLst>
                            <a:outerShdw blurRad="38100" dist="38100" dir="2700000" algn="tl">
                              <a:srgbClr val="000000">
                                <a:alpha val="43137"/>
                              </a:srgbClr>
                            </a:outerShdw>
                          </a:effectLst>
                          <a:latin typeface="Tahoma"/>
                        </a:rPr>
                        <a:t>. Perforación de nuevos pozos en </a:t>
                      </a:r>
                      <a:r>
                        <a:rPr lang="es-MX" sz="1100" b="1" i="0" u="none" strike="noStrike" dirty="0" smtClean="0">
                          <a:solidFill>
                            <a:srgbClr val="000099"/>
                          </a:solidFill>
                          <a:effectLst>
                            <a:outerShdw blurRad="38100" dist="38100" dir="2700000" algn="tl">
                              <a:srgbClr val="000000">
                                <a:alpha val="43137"/>
                              </a:srgbClr>
                            </a:outerShdw>
                          </a:effectLst>
                          <a:latin typeface="Tahoma"/>
                        </a:rPr>
                        <a:t>Toluquilla</a:t>
                      </a:r>
                      <a:endParaRPr lang="es-MX" sz="1100" b="1" i="0" u="none" strike="noStrike" dirty="0">
                        <a:solidFill>
                          <a:srgbClr val="000099"/>
                        </a:solidFill>
                        <a:effectLst>
                          <a:outerShdw blurRad="38100" dist="38100" dir="2700000" algn="tl">
                            <a:srgbClr val="000000">
                              <a:alpha val="43137"/>
                            </a:srgbClr>
                          </a:outerShdw>
                        </a:effectLst>
                        <a:latin typeface="Tahom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alpha val="50196"/>
                      </a:srgbClr>
                    </a:solidFill>
                  </a:tcPr>
                </a:tc>
                <a:tc>
                  <a:txBody>
                    <a:bodyPr/>
                    <a:lstStyle/>
                    <a:p>
                      <a:pPr algn="ctr" rtl="0" fontAlgn="ctr"/>
                      <a:r>
                        <a:rPr lang="es-ES" sz="1100" b="1" i="0" u="none" strike="noStrike" dirty="0">
                          <a:solidFill>
                            <a:srgbClr val="000099"/>
                          </a:solidFill>
                          <a:effectLst>
                            <a:outerShdw blurRad="38100" dist="38100" dir="2700000" algn="tl">
                              <a:srgbClr val="000000">
                                <a:alpha val="43137"/>
                              </a:srgbClr>
                            </a:outerShdw>
                          </a:effectLst>
                          <a:latin typeface="Tahoma"/>
                        </a:rPr>
                        <a:t>$1,875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alpha val="50196"/>
                      </a:srgbClr>
                    </a:solidFill>
                  </a:tcPr>
                </a:tc>
              </a:tr>
              <a:tr h="909574">
                <a:tc>
                  <a:txBody>
                    <a:bodyPr/>
                    <a:lstStyle/>
                    <a:p>
                      <a:pPr algn="ctr" fontAlgn="ctr"/>
                      <a:r>
                        <a:rPr lang="es-ES" sz="1100" b="1" i="0" u="none" strike="noStrike" dirty="0">
                          <a:solidFill>
                            <a:srgbClr val="000099"/>
                          </a:solidFill>
                          <a:effectLst>
                            <a:outerShdw blurRad="38100" dist="38100" dir="2700000" algn="tl">
                              <a:srgbClr val="000000">
                                <a:alpha val="43137"/>
                              </a:srgbClr>
                            </a:outerShdw>
                          </a:effectLst>
                          <a:latin typeface="Tahoma"/>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alpha val="49804"/>
                      </a:srgbClr>
                    </a:solidFill>
                  </a:tcPr>
                </a:tc>
                <a:tc>
                  <a:txBody>
                    <a:bodyPr/>
                    <a:lstStyle/>
                    <a:p>
                      <a:pPr marL="85725" indent="0" algn="l" fontAlgn="ctr"/>
                      <a:r>
                        <a:rPr lang="es-MX" sz="1100" b="1" i="0" u="none" strike="noStrike" dirty="0">
                          <a:solidFill>
                            <a:srgbClr val="000099"/>
                          </a:solidFill>
                          <a:effectLst>
                            <a:outerShdw blurRad="38100" dist="38100" dir="2700000" algn="tl">
                              <a:srgbClr val="000000">
                                <a:alpha val="43137"/>
                              </a:srgbClr>
                            </a:outerShdw>
                          </a:effectLst>
                          <a:latin typeface="Tahoma"/>
                        </a:rPr>
                        <a:t>Reforzamiento de infraestructura de potabilización y distribución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alpha val="49804"/>
                      </a:srgbClr>
                    </a:solidFill>
                  </a:tcPr>
                </a:tc>
                <a:tc>
                  <a:txBody>
                    <a:bodyPr/>
                    <a:lstStyle/>
                    <a:p>
                      <a:pPr marL="355600" indent="-268288" algn="l" fontAlgn="ctr"/>
                      <a:r>
                        <a:rPr lang="es-MX" sz="1100" b="1" i="0" u="none" strike="noStrike" kern="1200" dirty="0">
                          <a:solidFill>
                            <a:srgbClr val="000099"/>
                          </a:solidFill>
                          <a:effectLst>
                            <a:outerShdw blurRad="38100" dist="38100" dir="2700000" algn="tl">
                              <a:srgbClr val="000000">
                                <a:alpha val="43137"/>
                              </a:srgbClr>
                            </a:outerShdw>
                          </a:effectLst>
                          <a:latin typeface="Tahoma"/>
                          <a:ea typeface="+mn-ea"/>
                          <a:cs typeface="+mn-cs"/>
                        </a:rPr>
                        <a:t>2.1. Rehabilitación y Ampliación Plantas </a:t>
                      </a:r>
                      <a:r>
                        <a:rPr lang="es-MX" sz="1100" b="1" i="0" u="none" strike="noStrike" kern="1200" dirty="0" smtClean="0">
                          <a:solidFill>
                            <a:srgbClr val="000099"/>
                          </a:solidFill>
                          <a:effectLst>
                            <a:outerShdw blurRad="38100" dist="38100" dir="2700000" algn="tl">
                              <a:srgbClr val="000000">
                                <a:alpha val="43137"/>
                              </a:srgbClr>
                            </a:outerShdw>
                          </a:effectLst>
                          <a:latin typeface="Tahoma"/>
                          <a:ea typeface="+mn-ea"/>
                          <a:cs typeface="+mn-cs"/>
                        </a:rPr>
                        <a:t>Potabilizadoras</a:t>
                      </a:r>
                    </a:p>
                    <a:p>
                      <a:pPr marL="355600" indent="-268288" algn="l" fontAlgn="ctr"/>
                      <a:r>
                        <a:rPr lang="es-MX" sz="1100" b="1" i="0" u="none" strike="noStrike" kern="1200" dirty="0" smtClean="0">
                          <a:solidFill>
                            <a:srgbClr val="000099"/>
                          </a:solidFill>
                          <a:effectLst>
                            <a:outerShdw blurRad="38100" dist="38100" dir="2700000" algn="tl">
                              <a:srgbClr val="000000">
                                <a:alpha val="43137"/>
                              </a:srgbClr>
                            </a:outerShdw>
                          </a:effectLst>
                          <a:latin typeface="Tahoma"/>
                          <a:ea typeface="+mn-ea"/>
                          <a:cs typeface="+mn-cs"/>
                        </a:rPr>
                        <a:t>2.2</a:t>
                      </a:r>
                      <a:r>
                        <a:rPr lang="es-MX" sz="1100" b="1" i="0" u="none" strike="noStrike" kern="1200" dirty="0">
                          <a:solidFill>
                            <a:srgbClr val="000099"/>
                          </a:solidFill>
                          <a:effectLst>
                            <a:outerShdw blurRad="38100" dist="38100" dir="2700000" algn="tl">
                              <a:srgbClr val="000000">
                                <a:alpha val="43137"/>
                              </a:srgbClr>
                            </a:outerShdw>
                          </a:effectLst>
                          <a:latin typeface="Tahoma"/>
                          <a:ea typeface="+mn-ea"/>
                          <a:cs typeface="+mn-cs"/>
                        </a:rPr>
                        <a:t>. Interconexión entre </a:t>
                      </a:r>
                      <a:r>
                        <a:rPr lang="es-MX" sz="1100" b="1" i="0" u="none" strike="noStrike" kern="1200" dirty="0" smtClean="0">
                          <a:solidFill>
                            <a:srgbClr val="000099"/>
                          </a:solidFill>
                          <a:effectLst>
                            <a:outerShdw blurRad="38100" dist="38100" dir="2700000" algn="tl">
                              <a:srgbClr val="000000">
                                <a:alpha val="43137"/>
                              </a:srgbClr>
                            </a:outerShdw>
                          </a:effectLst>
                          <a:latin typeface="Tahoma"/>
                          <a:ea typeface="+mn-ea"/>
                          <a:cs typeface="+mn-cs"/>
                        </a:rPr>
                        <a:t>potabilizadoras</a:t>
                      </a:r>
                    </a:p>
                    <a:p>
                      <a:pPr marL="355600" indent="-268288" algn="l" fontAlgn="ctr"/>
                      <a:r>
                        <a:rPr lang="es-MX" sz="1100" b="1" i="0" u="none" strike="noStrike" kern="1200" dirty="0" smtClean="0">
                          <a:solidFill>
                            <a:srgbClr val="000099"/>
                          </a:solidFill>
                          <a:effectLst>
                            <a:outerShdw blurRad="38100" dist="38100" dir="2700000" algn="tl">
                              <a:srgbClr val="000000">
                                <a:alpha val="43137"/>
                              </a:srgbClr>
                            </a:outerShdw>
                          </a:effectLst>
                          <a:latin typeface="Tahoma"/>
                          <a:ea typeface="+mn-ea"/>
                          <a:cs typeface="+mn-cs"/>
                        </a:rPr>
                        <a:t>2.3</a:t>
                      </a:r>
                      <a:r>
                        <a:rPr lang="es-MX" sz="1100" b="1" i="0" u="none" strike="noStrike" kern="1200" dirty="0">
                          <a:solidFill>
                            <a:srgbClr val="000099"/>
                          </a:solidFill>
                          <a:effectLst>
                            <a:outerShdw blurRad="38100" dist="38100" dir="2700000" algn="tl">
                              <a:srgbClr val="000000">
                                <a:alpha val="43137"/>
                              </a:srgbClr>
                            </a:outerShdw>
                          </a:effectLst>
                          <a:latin typeface="Tahoma"/>
                          <a:ea typeface="+mn-ea"/>
                          <a:cs typeface="+mn-cs"/>
                        </a:rPr>
                        <a:t>. Regulación y </a:t>
                      </a:r>
                      <a:r>
                        <a:rPr lang="es-MX" sz="1100" b="1" i="0" u="none" strike="noStrike" kern="1200" dirty="0" smtClean="0">
                          <a:solidFill>
                            <a:srgbClr val="000099"/>
                          </a:solidFill>
                          <a:effectLst>
                            <a:outerShdw blurRad="38100" dist="38100" dir="2700000" algn="tl">
                              <a:srgbClr val="000000">
                                <a:alpha val="43137"/>
                              </a:srgbClr>
                            </a:outerShdw>
                          </a:effectLst>
                          <a:latin typeface="Tahoma"/>
                          <a:ea typeface="+mn-ea"/>
                          <a:cs typeface="+mn-cs"/>
                        </a:rPr>
                        <a:t>almacenamiento</a:t>
                      </a:r>
                    </a:p>
                    <a:p>
                      <a:pPr marL="355600" indent="-268288" algn="l" fontAlgn="ctr"/>
                      <a:r>
                        <a:rPr lang="es-MX" sz="1100" b="1" i="0" u="none" strike="noStrike" kern="1200" dirty="0" smtClean="0">
                          <a:solidFill>
                            <a:srgbClr val="000099"/>
                          </a:solidFill>
                          <a:effectLst>
                            <a:outerShdw blurRad="38100" dist="38100" dir="2700000" algn="tl">
                              <a:srgbClr val="000000">
                                <a:alpha val="43137"/>
                              </a:srgbClr>
                            </a:outerShdw>
                          </a:effectLst>
                          <a:latin typeface="Tahoma"/>
                          <a:ea typeface="+mn-ea"/>
                          <a:cs typeface="+mn-cs"/>
                        </a:rPr>
                        <a:t>2.4</a:t>
                      </a:r>
                      <a:r>
                        <a:rPr lang="es-MX" sz="1100" b="1" i="0" u="none" strike="noStrike" kern="1200" dirty="0">
                          <a:solidFill>
                            <a:srgbClr val="000099"/>
                          </a:solidFill>
                          <a:effectLst>
                            <a:outerShdw blurRad="38100" dist="38100" dir="2700000" algn="tl">
                              <a:srgbClr val="000000">
                                <a:alpha val="43137"/>
                              </a:srgbClr>
                            </a:outerShdw>
                          </a:effectLst>
                          <a:latin typeface="Tahoma"/>
                          <a:ea typeface="+mn-ea"/>
                          <a:cs typeface="+mn-cs"/>
                        </a:rPr>
                        <a:t>. Acueductos agua potable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alpha val="49804"/>
                      </a:srgbClr>
                    </a:solidFill>
                  </a:tcPr>
                </a:tc>
                <a:tc>
                  <a:txBody>
                    <a:bodyPr/>
                    <a:lstStyle/>
                    <a:p>
                      <a:pPr algn="ctr" rtl="0" fontAlgn="ctr"/>
                      <a:r>
                        <a:rPr lang="es-ES" sz="1100" b="1" i="0" u="none" strike="noStrike" dirty="0">
                          <a:solidFill>
                            <a:srgbClr val="000099"/>
                          </a:solidFill>
                          <a:effectLst>
                            <a:outerShdw blurRad="38100" dist="38100" dir="2700000" algn="tl">
                              <a:srgbClr val="000000">
                                <a:alpha val="43137"/>
                              </a:srgbClr>
                            </a:outerShdw>
                          </a:effectLst>
                          <a:latin typeface="Tahoma"/>
                        </a:rPr>
                        <a:t>$2,025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alpha val="49804"/>
                      </a:srgbClr>
                    </a:solidFill>
                  </a:tcPr>
                </a:tc>
              </a:tr>
              <a:tr h="755117">
                <a:tc>
                  <a:txBody>
                    <a:bodyPr/>
                    <a:lstStyle/>
                    <a:p>
                      <a:pPr algn="ctr" fontAlgn="ctr"/>
                      <a:r>
                        <a:rPr lang="es-ES" sz="1100" b="1" i="0" u="none" strike="noStrike" dirty="0">
                          <a:solidFill>
                            <a:srgbClr val="000099"/>
                          </a:solidFill>
                          <a:effectLst>
                            <a:outerShdw blurRad="38100" dist="38100" dir="2700000" algn="tl">
                              <a:srgbClr val="000000">
                                <a:alpha val="43137"/>
                              </a:srgbClr>
                            </a:outerShdw>
                          </a:effectLst>
                          <a:latin typeface="Tahoma"/>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alpha val="50196"/>
                      </a:srgbClr>
                    </a:solidFill>
                  </a:tcPr>
                </a:tc>
                <a:tc>
                  <a:txBody>
                    <a:bodyPr/>
                    <a:lstStyle/>
                    <a:p>
                      <a:pPr marL="85725" indent="0" algn="l" fontAlgn="ctr"/>
                      <a:r>
                        <a:rPr lang="es-MX" sz="1100" b="1" i="0" u="none" strike="noStrike" dirty="0">
                          <a:solidFill>
                            <a:srgbClr val="000099"/>
                          </a:solidFill>
                          <a:effectLst>
                            <a:outerShdw blurRad="38100" dist="38100" dir="2700000" algn="tl">
                              <a:srgbClr val="000000">
                                <a:alpha val="43137"/>
                              </a:srgbClr>
                            </a:outerShdw>
                          </a:effectLst>
                          <a:latin typeface="Tahoma"/>
                        </a:rPr>
                        <a:t>Ampliación de la cobertura de servicios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alpha val="50196"/>
                      </a:srgbClr>
                    </a:solidFill>
                  </a:tcPr>
                </a:tc>
                <a:tc>
                  <a:txBody>
                    <a:bodyPr/>
                    <a:lstStyle/>
                    <a:p>
                      <a:pPr marL="355600" indent="-268288" algn="l" fontAlgn="ctr"/>
                      <a:r>
                        <a:rPr lang="es-MX" sz="1100" b="1" i="0" u="none" strike="noStrike" kern="1200" dirty="0">
                          <a:solidFill>
                            <a:srgbClr val="000099"/>
                          </a:solidFill>
                          <a:effectLst>
                            <a:outerShdw blurRad="38100" dist="38100" dir="2700000" algn="tl">
                              <a:srgbClr val="000000">
                                <a:alpha val="43137"/>
                              </a:srgbClr>
                            </a:outerShdw>
                          </a:effectLst>
                          <a:latin typeface="Tahoma"/>
                          <a:ea typeface="+mn-ea"/>
                          <a:cs typeface="+mn-cs"/>
                        </a:rPr>
                        <a:t>3.1. Operar las Redes de Agua Potable y Alcantarillado del Programa Todos Con Agua</a:t>
                      </a:r>
                      <a:br>
                        <a:rPr lang="es-MX" sz="1100" b="1" i="0" u="none" strike="noStrike" kern="1200" dirty="0">
                          <a:solidFill>
                            <a:srgbClr val="000099"/>
                          </a:solidFill>
                          <a:effectLst>
                            <a:outerShdw blurRad="38100" dist="38100" dir="2700000" algn="tl">
                              <a:srgbClr val="000000">
                                <a:alpha val="43137"/>
                              </a:srgbClr>
                            </a:outerShdw>
                          </a:effectLst>
                          <a:latin typeface="Tahoma"/>
                          <a:ea typeface="+mn-ea"/>
                          <a:cs typeface="+mn-cs"/>
                        </a:rPr>
                      </a:br>
                      <a:r>
                        <a:rPr lang="es-MX" sz="1100" b="1" i="0" u="none" strike="noStrike" kern="1200" dirty="0">
                          <a:solidFill>
                            <a:srgbClr val="000099"/>
                          </a:solidFill>
                          <a:effectLst>
                            <a:outerShdw blurRad="38100" dist="38100" dir="2700000" algn="tl">
                              <a:srgbClr val="000000">
                                <a:alpha val="43137"/>
                              </a:srgbClr>
                            </a:outerShdw>
                          </a:effectLst>
                          <a:latin typeface="Tahoma"/>
                          <a:ea typeface="+mn-ea"/>
                          <a:cs typeface="+mn-cs"/>
                        </a:rPr>
                        <a:t>3.2. Programa Todos Con Agua, conclusión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alpha val="50196"/>
                      </a:srgbClr>
                    </a:solidFill>
                  </a:tcPr>
                </a:tc>
                <a:tc>
                  <a:txBody>
                    <a:bodyPr/>
                    <a:lstStyle/>
                    <a:p>
                      <a:pPr algn="ctr" rtl="0" fontAlgn="ctr"/>
                      <a:r>
                        <a:rPr lang="es-ES" sz="1100" b="1" i="0" u="none" strike="noStrike" dirty="0">
                          <a:solidFill>
                            <a:srgbClr val="000099"/>
                          </a:solidFill>
                          <a:effectLst>
                            <a:outerShdw blurRad="38100" dist="38100" dir="2700000" algn="tl">
                              <a:srgbClr val="000000">
                                <a:alpha val="43137"/>
                              </a:srgbClr>
                            </a:outerShdw>
                          </a:effectLst>
                          <a:latin typeface="Tahoma"/>
                        </a:rPr>
                        <a:t>$2,674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alpha val="50196"/>
                      </a:srgbClr>
                    </a:solidFill>
                  </a:tcPr>
                </a:tc>
              </a:tr>
              <a:tr h="710930">
                <a:tc>
                  <a:txBody>
                    <a:bodyPr/>
                    <a:lstStyle/>
                    <a:p>
                      <a:pPr algn="ctr" fontAlgn="ctr"/>
                      <a:r>
                        <a:rPr lang="es-ES" sz="1100" b="1" i="0" u="none" strike="noStrike" dirty="0">
                          <a:solidFill>
                            <a:srgbClr val="000099"/>
                          </a:solidFill>
                          <a:effectLst>
                            <a:outerShdw blurRad="38100" dist="38100" dir="2700000" algn="tl">
                              <a:srgbClr val="000000">
                                <a:alpha val="43137"/>
                              </a:srgbClr>
                            </a:outerShdw>
                          </a:effectLst>
                          <a:latin typeface="Tahoma"/>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alpha val="49804"/>
                      </a:srgbClr>
                    </a:solidFill>
                  </a:tcPr>
                </a:tc>
                <a:tc>
                  <a:txBody>
                    <a:bodyPr/>
                    <a:lstStyle/>
                    <a:p>
                      <a:pPr marL="85725" indent="0" algn="l" fontAlgn="ctr"/>
                      <a:r>
                        <a:rPr lang="es-ES" sz="1100" b="1" i="0" u="none" strike="noStrike" dirty="0">
                          <a:solidFill>
                            <a:srgbClr val="000099"/>
                          </a:solidFill>
                          <a:effectLst>
                            <a:outerShdw blurRad="38100" dist="38100" dir="2700000" algn="tl">
                              <a:srgbClr val="000000">
                                <a:alpha val="43137"/>
                              </a:srgbClr>
                            </a:outerShdw>
                          </a:effectLst>
                          <a:latin typeface="Tahoma"/>
                        </a:rPr>
                        <a:t>Mejoramiento de Eficiencias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alpha val="49804"/>
                      </a:srgbClr>
                    </a:solidFill>
                  </a:tcPr>
                </a:tc>
                <a:tc>
                  <a:txBody>
                    <a:bodyPr/>
                    <a:lstStyle/>
                    <a:p>
                      <a:pPr marL="85725" indent="0" algn="l" fontAlgn="ctr"/>
                      <a:r>
                        <a:rPr lang="es-MX" sz="1100" b="1" i="0" u="none" strike="noStrike" kern="1200" dirty="0">
                          <a:solidFill>
                            <a:srgbClr val="000099"/>
                          </a:solidFill>
                          <a:effectLst>
                            <a:outerShdw blurRad="38100" dist="38100" dir="2700000" algn="tl">
                              <a:srgbClr val="000000">
                                <a:alpha val="43137"/>
                              </a:srgbClr>
                            </a:outerShdw>
                          </a:effectLst>
                          <a:latin typeface="Tahoma"/>
                          <a:ea typeface="+mn-ea"/>
                          <a:cs typeface="+mn-cs"/>
                        </a:rPr>
                        <a:t>4.1 Recuperación de caudales</a:t>
                      </a:r>
                      <a:br>
                        <a:rPr lang="es-MX" sz="1100" b="1" i="0" u="none" strike="noStrike" kern="1200" dirty="0">
                          <a:solidFill>
                            <a:srgbClr val="000099"/>
                          </a:solidFill>
                          <a:effectLst>
                            <a:outerShdw blurRad="38100" dist="38100" dir="2700000" algn="tl">
                              <a:srgbClr val="000000">
                                <a:alpha val="43137"/>
                              </a:srgbClr>
                            </a:outerShdw>
                          </a:effectLst>
                          <a:latin typeface="Tahoma"/>
                          <a:ea typeface="+mn-ea"/>
                          <a:cs typeface="+mn-cs"/>
                        </a:rPr>
                      </a:br>
                      <a:r>
                        <a:rPr lang="es-MX" sz="1100" b="1" i="0" u="none" strike="noStrike" kern="1200" dirty="0">
                          <a:solidFill>
                            <a:srgbClr val="000099"/>
                          </a:solidFill>
                          <a:effectLst>
                            <a:outerShdw blurRad="38100" dist="38100" dir="2700000" algn="tl">
                              <a:srgbClr val="000000">
                                <a:alpha val="43137"/>
                              </a:srgbClr>
                            </a:outerShdw>
                          </a:effectLst>
                          <a:latin typeface="Tahoma"/>
                          <a:ea typeface="+mn-ea"/>
                          <a:cs typeface="+mn-cs"/>
                        </a:rPr>
                        <a:t>4.2 Mejoramiento operativo</a:t>
                      </a:r>
                      <a:br>
                        <a:rPr lang="es-MX" sz="1100" b="1" i="0" u="none" strike="noStrike" kern="1200" dirty="0">
                          <a:solidFill>
                            <a:srgbClr val="000099"/>
                          </a:solidFill>
                          <a:effectLst>
                            <a:outerShdw blurRad="38100" dist="38100" dir="2700000" algn="tl">
                              <a:srgbClr val="000000">
                                <a:alpha val="43137"/>
                              </a:srgbClr>
                            </a:outerShdw>
                          </a:effectLst>
                          <a:latin typeface="Tahoma"/>
                          <a:ea typeface="+mn-ea"/>
                          <a:cs typeface="+mn-cs"/>
                        </a:rPr>
                      </a:br>
                      <a:r>
                        <a:rPr lang="es-MX" sz="1100" b="1" i="0" u="none" strike="noStrike" kern="1200" dirty="0">
                          <a:solidFill>
                            <a:srgbClr val="000099"/>
                          </a:solidFill>
                          <a:effectLst>
                            <a:outerShdw blurRad="38100" dist="38100" dir="2700000" algn="tl">
                              <a:srgbClr val="000000">
                                <a:alpha val="43137"/>
                              </a:srgbClr>
                            </a:outerShdw>
                          </a:effectLst>
                          <a:latin typeface="Tahoma"/>
                          <a:ea typeface="+mn-ea"/>
                          <a:cs typeface="+mn-cs"/>
                        </a:rPr>
                        <a:t>4.3 Mejoramiento comercial</a:t>
                      </a:r>
                      <a:br>
                        <a:rPr lang="es-MX" sz="1100" b="1" i="0" u="none" strike="noStrike" kern="1200" dirty="0">
                          <a:solidFill>
                            <a:srgbClr val="000099"/>
                          </a:solidFill>
                          <a:effectLst>
                            <a:outerShdw blurRad="38100" dist="38100" dir="2700000" algn="tl">
                              <a:srgbClr val="000000">
                                <a:alpha val="43137"/>
                              </a:srgbClr>
                            </a:outerShdw>
                          </a:effectLst>
                          <a:latin typeface="Tahoma"/>
                          <a:ea typeface="+mn-ea"/>
                          <a:cs typeface="+mn-cs"/>
                        </a:rPr>
                      </a:br>
                      <a:r>
                        <a:rPr lang="es-MX" sz="1100" b="1" i="0" u="none" strike="noStrike" kern="1200" dirty="0">
                          <a:solidFill>
                            <a:srgbClr val="000099"/>
                          </a:solidFill>
                          <a:effectLst>
                            <a:outerShdw blurRad="38100" dist="38100" dir="2700000" algn="tl">
                              <a:srgbClr val="000000">
                                <a:alpha val="43137"/>
                              </a:srgbClr>
                            </a:outerShdw>
                          </a:effectLst>
                          <a:latin typeface="Tahoma"/>
                          <a:ea typeface="+mn-ea"/>
                          <a:cs typeface="+mn-cs"/>
                        </a:rPr>
                        <a:t>4.4 </a:t>
                      </a:r>
                      <a:r>
                        <a:rPr lang="es-MX" sz="1100" b="1" i="0" u="none" strike="noStrike" kern="1200" dirty="0" err="1">
                          <a:solidFill>
                            <a:srgbClr val="000099"/>
                          </a:solidFill>
                          <a:effectLst>
                            <a:outerShdw blurRad="38100" dist="38100" dir="2700000" algn="tl">
                              <a:srgbClr val="000000">
                                <a:alpha val="43137"/>
                              </a:srgbClr>
                            </a:outerShdw>
                          </a:effectLst>
                          <a:latin typeface="Tahoma"/>
                          <a:ea typeface="+mn-ea"/>
                          <a:cs typeface="+mn-cs"/>
                        </a:rPr>
                        <a:t>Reuso</a:t>
                      </a:r>
                      <a:r>
                        <a:rPr lang="es-MX" sz="1100" b="1" i="0" u="none" strike="noStrike" kern="1200" dirty="0">
                          <a:solidFill>
                            <a:srgbClr val="000099"/>
                          </a:solidFill>
                          <a:effectLst>
                            <a:outerShdw blurRad="38100" dist="38100" dir="2700000" algn="tl">
                              <a:srgbClr val="000000">
                                <a:alpha val="43137"/>
                              </a:srgbClr>
                            </a:outerShdw>
                          </a:effectLst>
                          <a:latin typeface="Tahoma"/>
                          <a:ea typeface="+mn-ea"/>
                          <a:cs typeface="+mn-cs"/>
                        </a:rPr>
                        <a:t> del agua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alpha val="49804"/>
                      </a:srgbClr>
                    </a:solidFill>
                  </a:tcPr>
                </a:tc>
                <a:tc>
                  <a:txBody>
                    <a:bodyPr/>
                    <a:lstStyle/>
                    <a:p>
                      <a:pPr algn="ctr" rtl="0" fontAlgn="ctr"/>
                      <a:r>
                        <a:rPr lang="es-ES" sz="1100" b="1" i="0" u="none" strike="noStrike" dirty="0">
                          <a:solidFill>
                            <a:srgbClr val="000099"/>
                          </a:solidFill>
                          <a:effectLst>
                            <a:outerShdw blurRad="38100" dist="38100" dir="2700000" algn="tl">
                              <a:srgbClr val="000000">
                                <a:alpha val="43137"/>
                              </a:srgbClr>
                            </a:outerShdw>
                          </a:effectLst>
                          <a:latin typeface="Tahoma"/>
                        </a:rPr>
                        <a:t>$14,075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alpha val="49804"/>
                      </a:srgbClr>
                    </a:solidFill>
                  </a:tcPr>
                </a:tc>
              </a:tr>
              <a:tr h="888662">
                <a:tc>
                  <a:txBody>
                    <a:bodyPr/>
                    <a:lstStyle/>
                    <a:p>
                      <a:pPr algn="ctr" fontAlgn="ctr"/>
                      <a:r>
                        <a:rPr lang="es-ES" sz="1100" b="1" i="0" u="none" strike="noStrike" dirty="0">
                          <a:solidFill>
                            <a:srgbClr val="000099"/>
                          </a:solidFill>
                          <a:effectLst>
                            <a:outerShdw blurRad="38100" dist="38100" dir="2700000" algn="tl">
                              <a:srgbClr val="000000">
                                <a:alpha val="43137"/>
                              </a:srgbClr>
                            </a:outerShdw>
                          </a:effectLst>
                          <a:latin typeface="Tahoma"/>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alpha val="50196"/>
                      </a:srgbClr>
                    </a:solidFill>
                  </a:tcPr>
                </a:tc>
                <a:tc>
                  <a:txBody>
                    <a:bodyPr/>
                    <a:lstStyle/>
                    <a:p>
                      <a:pPr marL="85725" indent="0" algn="l" fontAlgn="ctr"/>
                      <a:r>
                        <a:rPr lang="es-ES" sz="1100" b="1" i="0" u="none" strike="noStrike" dirty="0">
                          <a:solidFill>
                            <a:srgbClr val="000099"/>
                          </a:solidFill>
                          <a:effectLst>
                            <a:outerShdw blurRad="38100" dist="38100" dir="2700000" algn="tl">
                              <a:srgbClr val="000000">
                                <a:alpha val="43137"/>
                              </a:srgbClr>
                            </a:outerShdw>
                          </a:effectLst>
                          <a:latin typeface="Tahoma"/>
                        </a:rPr>
                        <a:t>Programa de Manejo Integral de Aguas Pluviales (</a:t>
                      </a:r>
                      <a:r>
                        <a:rPr lang="es-ES" sz="1100" b="1" i="0" u="none" strike="noStrike" dirty="0" err="1">
                          <a:solidFill>
                            <a:srgbClr val="000099"/>
                          </a:solidFill>
                          <a:effectLst>
                            <a:outerShdw blurRad="38100" dist="38100" dir="2700000" algn="tl">
                              <a:srgbClr val="000000">
                                <a:alpha val="43137"/>
                              </a:srgbClr>
                            </a:outerShdw>
                          </a:effectLst>
                          <a:latin typeface="Tahoma"/>
                        </a:rPr>
                        <a:t>PROMIAP</a:t>
                      </a:r>
                      <a:r>
                        <a:rPr lang="es-ES" sz="1100" b="1" i="0" u="none" strike="noStrike" dirty="0">
                          <a:solidFill>
                            <a:srgbClr val="000099"/>
                          </a:solidFill>
                          <a:effectLst>
                            <a:outerShdw blurRad="38100" dist="38100" dir="2700000" algn="tl">
                              <a:srgbClr val="000000">
                                <a:alpha val="43137"/>
                              </a:srgbClr>
                            </a:outerShdw>
                          </a:effectLst>
                          <a:latin typeface="Tahoma"/>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alpha val="50196"/>
                      </a:srgbClr>
                    </a:solidFill>
                  </a:tcPr>
                </a:tc>
                <a:tc>
                  <a:txBody>
                    <a:bodyPr/>
                    <a:lstStyle/>
                    <a:p>
                      <a:pPr marL="85725" indent="0" algn="l" fontAlgn="ctr"/>
                      <a:r>
                        <a:rPr lang="es-MX" sz="1100" b="1" i="0" u="none" strike="noStrike" dirty="0">
                          <a:solidFill>
                            <a:srgbClr val="000099"/>
                          </a:solidFill>
                          <a:effectLst>
                            <a:outerShdw blurRad="38100" dist="38100" dir="2700000" algn="tl">
                              <a:srgbClr val="000000">
                                <a:alpha val="43137"/>
                              </a:srgbClr>
                            </a:outerShdw>
                          </a:effectLst>
                          <a:latin typeface="Tahoma"/>
                        </a:rPr>
                        <a:t>Colector </a:t>
                      </a:r>
                      <a:r>
                        <a:rPr lang="es-MX" sz="1100" b="1" i="0" u="none" strike="noStrike" dirty="0" smtClean="0">
                          <a:solidFill>
                            <a:srgbClr val="000099"/>
                          </a:solidFill>
                          <a:effectLst>
                            <a:outerShdw blurRad="38100" dist="38100" dir="2700000" algn="tl">
                              <a:srgbClr val="000000">
                                <a:alpha val="43137"/>
                              </a:srgbClr>
                            </a:outerShdw>
                          </a:effectLst>
                          <a:latin typeface="Tahoma"/>
                        </a:rPr>
                        <a:t>Rubén </a:t>
                      </a:r>
                      <a:r>
                        <a:rPr lang="es-MX" sz="1100" b="1" i="0" u="none" strike="noStrike" dirty="0">
                          <a:solidFill>
                            <a:srgbClr val="000099"/>
                          </a:solidFill>
                          <a:effectLst>
                            <a:outerShdw blurRad="38100" dist="38100" dir="2700000" algn="tl">
                              <a:srgbClr val="000000">
                                <a:alpha val="43137"/>
                              </a:srgbClr>
                            </a:outerShdw>
                          </a:effectLst>
                          <a:latin typeface="Tahoma"/>
                        </a:rPr>
                        <a:t>Darío, Cuenca San Juan de Dios (Sub Cuenca </a:t>
                      </a:r>
                      <a:r>
                        <a:rPr lang="es-MX" sz="1100" b="1" i="0" u="none" strike="noStrike" dirty="0" smtClean="0">
                          <a:solidFill>
                            <a:srgbClr val="000099"/>
                          </a:solidFill>
                          <a:effectLst>
                            <a:outerShdw blurRad="38100" dist="38100" dir="2700000" algn="tl">
                              <a:srgbClr val="000000">
                                <a:alpha val="43137"/>
                              </a:srgbClr>
                            </a:outerShdw>
                          </a:effectLst>
                          <a:latin typeface="Tahoma"/>
                        </a:rPr>
                        <a:t>Sta. </a:t>
                      </a:r>
                      <a:r>
                        <a:rPr lang="es-MX" sz="1100" b="1" i="0" u="none" strike="noStrike" dirty="0">
                          <a:solidFill>
                            <a:srgbClr val="000099"/>
                          </a:solidFill>
                          <a:effectLst>
                            <a:outerShdw blurRad="38100" dist="38100" dir="2700000" algn="tl">
                              <a:srgbClr val="000000">
                                <a:alpha val="43137"/>
                              </a:srgbClr>
                            </a:outerShdw>
                          </a:effectLst>
                          <a:latin typeface="Tahoma"/>
                        </a:rPr>
                        <a:t>María, Cuenca Alta y Baja), Cuenca San Andrés, Presas, depósitos de retención y reservorios, Cuenca Osorio y Cuenca de </a:t>
                      </a:r>
                      <a:r>
                        <a:rPr lang="es-MX" sz="1100" b="1" i="0" u="none" strike="noStrike" dirty="0" err="1">
                          <a:solidFill>
                            <a:srgbClr val="000099"/>
                          </a:solidFill>
                          <a:effectLst>
                            <a:outerShdw blurRad="38100" dist="38100" dir="2700000" algn="tl">
                              <a:srgbClr val="000000">
                                <a:alpha val="43137"/>
                              </a:srgbClr>
                            </a:outerShdw>
                          </a:effectLst>
                          <a:latin typeface="Tahoma"/>
                        </a:rPr>
                        <a:t>Atemajac</a:t>
                      </a:r>
                      <a:r>
                        <a:rPr lang="es-MX" sz="1100" b="1" i="0" u="none" strike="noStrike" dirty="0">
                          <a:solidFill>
                            <a:srgbClr val="000099"/>
                          </a:solidFill>
                          <a:effectLst>
                            <a:outerShdw blurRad="38100" dist="38100" dir="2700000" algn="tl">
                              <a:srgbClr val="000000">
                                <a:alpha val="43137"/>
                              </a:srgbClr>
                            </a:outerShdw>
                          </a:effectLst>
                          <a:latin typeface="Tahoma"/>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alpha val="50196"/>
                      </a:srgbClr>
                    </a:solidFill>
                  </a:tcPr>
                </a:tc>
                <a:tc>
                  <a:txBody>
                    <a:bodyPr/>
                    <a:lstStyle/>
                    <a:p>
                      <a:pPr algn="ctr" rtl="0" fontAlgn="ctr"/>
                      <a:r>
                        <a:rPr lang="es-ES" sz="1100" b="1" i="0" u="none" strike="noStrike" dirty="0">
                          <a:solidFill>
                            <a:srgbClr val="000099"/>
                          </a:solidFill>
                          <a:effectLst>
                            <a:outerShdw blurRad="38100" dist="38100" dir="2700000" algn="tl">
                              <a:srgbClr val="000000">
                                <a:alpha val="43137"/>
                              </a:srgbClr>
                            </a:outerShdw>
                          </a:effectLst>
                          <a:latin typeface="Tahoma"/>
                        </a:rPr>
                        <a:t>$2,039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alpha val="50196"/>
                      </a:srgbClr>
                    </a:solidFill>
                  </a:tcPr>
                </a:tc>
              </a:tr>
              <a:tr h="205942">
                <a:tc>
                  <a:txBody>
                    <a:bodyPr/>
                    <a:lstStyle/>
                    <a:p>
                      <a:pPr algn="ctr" fontAlgn="ctr"/>
                      <a:r>
                        <a:rPr lang="es-ES" sz="1100" b="1" i="0" u="none" strike="noStrike" dirty="0">
                          <a:solidFill>
                            <a:srgbClr val="000099"/>
                          </a:solidFill>
                          <a:effectLst>
                            <a:outerShdw blurRad="38100" dist="38100" dir="2700000" algn="tl">
                              <a:srgbClr val="000000">
                                <a:alpha val="43137"/>
                              </a:srgbClr>
                            </a:outerShdw>
                          </a:effectLst>
                          <a:latin typeface="Tahoma"/>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alpha val="49804"/>
                      </a:srgbClr>
                    </a:solidFill>
                  </a:tcPr>
                </a:tc>
                <a:tc>
                  <a:txBody>
                    <a:bodyPr/>
                    <a:lstStyle/>
                    <a:p>
                      <a:pPr marL="85725" indent="0" algn="l" fontAlgn="ctr"/>
                      <a:r>
                        <a:rPr lang="es-ES" sz="1100" b="1" i="0" u="none" strike="noStrike" dirty="0">
                          <a:solidFill>
                            <a:srgbClr val="000099"/>
                          </a:solidFill>
                          <a:effectLst>
                            <a:outerShdw blurRad="38100" dist="38100" dir="2700000" algn="tl">
                              <a:srgbClr val="000000">
                                <a:alpha val="43137"/>
                              </a:srgbClr>
                            </a:outerShdw>
                          </a:effectLst>
                          <a:latin typeface="Tahoma"/>
                        </a:rPr>
                        <a:t>Estudios y Proyectos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alpha val="49804"/>
                      </a:srgbClr>
                    </a:solidFill>
                  </a:tcPr>
                </a:tc>
                <a:tc>
                  <a:txBody>
                    <a:bodyPr/>
                    <a:lstStyle/>
                    <a:p>
                      <a:pPr algn="l" fontAlgn="ctr"/>
                      <a:r>
                        <a:rPr lang="es-ES" sz="1100" b="1" i="0" u="none" strike="noStrike" dirty="0">
                          <a:solidFill>
                            <a:srgbClr val="000099"/>
                          </a:solidFill>
                          <a:effectLst>
                            <a:outerShdw blurRad="38100" dist="38100" dir="2700000" algn="tl">
                              <a:srgbClr val="000000">
                                <a:alpha val="43137"/>
                              </a:srgbClr>
                            </a:outerShdw>
                          </a:effectLst>
                          <a:latin typeface="Tahom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alpha val="49804"/>
                      </a:srgbClr>
                    </a:solidFill>
                  </a:tcPr>
                </a:tc>
                <a:tc>
                  <a:txBody>
                    <a:bodyPr/>
                    <a:lstStyle/>
                    <a:p>
                      <a:pPr algn="ctr" rtl="0" fontAlgn="ctr"/>
                      <a:r>
                        <a:rPr lang="es-ES" sz="1100" b="1" i="0" u="none" strike="noStrike" dirty="0">
                          <a:solidFill>
                            <a:srgbClr val="000099"/>
                          </a:solidFill>
                          <a:effectLst>
                            <a:outerShdw blurRad="38100" dist="38100" dir="2700000" algn="tl">
                              <a:srgbClr val="000000">
                                <a:alpha val="43137"/>
                              </a:srgbClr>
                            </a:outerShdw>
                          </a:effectLst>
                          <a:latin typeface="Tahoma"/>
                        </a:rPr>
                        <a:t>$1,300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alpha val="49804"/>
                      </a:srgbClr>
                    </a:solidFill>
                  </a:tcPr>
                </a:tc>
              </a:tr>
              <a:tr h="210707">
                <a:tc>
                  <a:txBody>
                    <a:bodyPr/>
                    <a:lstStyle/>
                    <a:p>
                      <a:pPr algn="ctr" fontAlgn="b"/>
                      <a:endParaRPr lang="es-ES" sz="1100" b="1" i="0" u="none" strike="noStrike" dirty="0">
                        <a:solidFill>
                          <a:srgbClr val="FFFF00"/>
                        </a:solidFill>
                        <a:effectLst>
                          <a:outerShdw blurRad="38100" dist="38100" dir="2700000" algn="tl">
                            <a:srgbClr val="000000">
                              <a:alpha val="43137"/>
                            </a:srgbClr>
                          </a:outerShdw>
                        </a:effectLst>
                        <a:latin typeface="Tahoma"/>
                      </a:endParaRPr>
                    </a:p>
                  </a:txBody>
                  <a:tcPr marL="0" marR="0" marT="0" marB="0" anchor="b">
                    <a:lnL w="6350" cap="flat" cmpd="sng" algn="ctr">
                      <a:solidFill>
                        <a:srgbClr val="95B3D7"/>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996600">
                        <a:alpha val="50196"/>
                      </a:srgbClr>
                    </a:solidFill>
                  </a:tcPr>
                </a:tc>
                <a:tc>
                  <a:txBody>
                    <a:bodyPr/>
                    <a:lstStyle/>
                    <a:p>
                      <a:pPr algn="l" fontAlgn="b"/>
                      <a:endParaRPr lang="es-ES" sz="1100" b="1" i="0" u="none" strike="noStrike">
                        <a:solidFill>
                          <a:srgbClr val="FFFF00"/>
                        </a:solidFill>
                        <a:effectLst>
                          <a:outerShdw blurRad="38100" dist="38100" dir="2700000" algn="tl">
                            <a:srgbClr val="000000">
                              <a:alpha val="43137"/>
                            </a:srgbClr>
                          </a:outerShdw>
                        </a:effectLst>
                        <a:latin typeface="Tahoma"/>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996600">
                        <a:alpha val="50196"/>
                      </a:srgbClr>
                    </a:solidFill>
                  </a:tcPr>
                </a:tc>
                <a:tc>
                  <a:txBody>
                    <a:bodyPr/>
                    <a:lstStyle/>
                    <a:p>
                      <a:pPr algn="r" fontAlgn="b"/>
                      <a:r>
                        <a:rPr lang="es-ES" sz="1200" b="1" i="0" u="none" strike="noStrike" dirty="0">
                          <a:solidFill>
                            <a:schemeClr val="bg1"/>
                          </a:solidFill>
                          <a:effectLst>
                            <a:outerShdw blurRad="38100" dist="38100" dir="2700000" algn="tl">
                              <a:srgbClr val="000000">
                                <a:alpha val="43137"/>
                              </a:srgbClr>
                            </a:outerShdw>
                          </a:effectLst>
                          <a:latin typeface="Tahoma"/>
                        </a:rPr>
                        <a:t>TOTAL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996600">
                        <a:alpha val="50196"/>
                      </a:srgbClr>
                    </a:solidFill>
                  </a:tcPr>
                </a:tc>
                <a:tc>
                  <a:txBody>
                    <a:bodyPr/>
                    <a:lstStyle/>
                    <a:p>
                      <a:pPr algn="ctr" fontAlgn="b"/>
                      <a:r>
                        <a:rPr lang="es-ES" sz="1200" b="1" i="0" u="none" strike="noStrike" dirty="0">
                          <a:solidFill>
                            <a:schemeClr val="bg1"/>
                          </a:solidFill>
                          <a:effectLst>
                            <a:outerShdw blurRad="38100" dist="38100" dir="2700000" algn="tl">
                              <a:srgbClr val="000000">
                                <a:alpha val="43137"/>
                              </a:srgbClr>
                            </a:outerShdw>
                          </a:effectLst>
                          <a:latin typeface="Tahoma"/>
                        </a:rPr>
                        <a:t> $  23,988 </a:t>
                      </a:r>
                    </a:p>
                  </a:txBody>
                  <a:tcPr marL="0" marR="0" marT="0" marB="0" anchor="b">
                    <a:lnL>
                      <a:noFill/>
                    </a:lnL>
                    <a:lnR w="6350" cap="flat" cmpd="sng" algn="ctr">
                      <a:solidFill>
                        <a:srgbClr val="95B3D7"/>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996600">
                        <a:alpha val="50196"/>
                      </a:srgbClr>
                    </a:solidFill>
                  </a:tcPr>
                </a:tc>
              </a:tr>
            </a:tbl>
          </a:graphicData>
        </a:graphic>
      </p:graphicFrame>
      <p:grpSp>
        <p:nvGrpSpPr>
          <p:cNvPr id="9" name="8 Grupo"/>
          <p:cNvGrpSpPr/>
          <p:nvPr/>
        </p:nvGrpSpPr>
        <p:grpSpPr>
          <a:xfrm>
            <a:off x="8532440" y="144016"/>
            <a:ext cx="488330" cy="620688"/>
            <a:chOff x="8532440" y="144016"/>
            <a:chExt cx="488330" cy="620688"/>
          </a:xfrm>
        </p:grpSpPr>
        <p:sp>
          <p:nvSpPr>
            <p:cNvPr id="7" name="6 Rectángulo"/>
            <p:cNvSpPr/>
            <p:nvPr/>
          </p:nvSpPr>
          <p:spPr>
            <a:xfrm>
              <a:off x="8572500" y="188640"/>
              <a:ext cx="419100" cy="3542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Picture 3" descr="C:\Documents and Settings\gbarrientos\Mis documentos\2010\35 Formatos\Nueva Imagen SIAPA\FONDO 3.jpg"/>
            <p:cNvPicPr>
              <a:picLocks noChangeAspect="1" noChangeArrowheads="1"/>
            </p:cNvPicPr>
            <p:nvPr/>
          </p:nvPicPr>
          <p:blipFill>
            <a:blip r:embed="rId3" cstate="print">
              <a:clrChange>
                <a:clrFrom>
                  <a:srgbClr val="FFFFFF"/>
                </a:clrFrom>
                <a:clrTo>
                  <a:srgbClr val="FFFFFF">
                    <a:alpha val="0"/>
                  </a:srgbClr>
                </a:clrTo>
              </a:clrChange>
              <a:lum bright="-10000" contrast="10000"/>
            </a:blip>
            <a:srcRect l="4700" t="8460" r="83800" b="72050"/>
            <a:stretch>
              <a:fillRect/>
            </a:stretch>
          </p:blipFill>
          <p:spPr bwMode="auto">
            <a:xfrm>
              <a:off x="8532440" y="144016"/>
              <a:ext cx="488330" cy="620688"/>
            </a:xfrm>
            <a:prstGeom prst="rect">
              <a:avLst/>
            </a:prstGeom>
            <a:noFill/>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aplenavida.com/wp-content/uploads/2010/01/agua_potable.jpg"/>
          <p:cNvPicPr>
            <a:picLocks noChangeAspect="1" noChangeArrowheads="1"/>
          </p:cNvPicPr>
          <p:nvPr/>
        </p:nvPicPr>
        <p:blipFill>
          <a:blip r:embed="rId3" cstate="print">
            <a:lum bright="10000"/>
          </a:blip>
          <a:srcRect/>
          <a:stretch>
            <a:fillRect/>
          </a:stretch>
        </p:blipFill>
        <p:spPr bwMode="auto">
          <a:xfrm>
            <a:off x="6228184" y="1628800"/>
            <a:ext cx="2676700" cy="4846441"/>
          </a:xfrm>
          <a:prstGeom prst="rect">
            <a:avLst/>
          </a:prstGeom>
          <a:ln>
            <a:noFill/>
          </a:ln>
          <a:effectLst>
            <a:softEdge rad="112500"/>
          </a:effectLst>
        </p:spPr>
      </p:pic>
      <p:sp>
        <p:nvSpPr>
          <p:cNvPr id="4" name="3 Marcador de texto"/>
          <p:cNvSpPr>
            <a:spLocks noGrp="1"/>
          </p:cNvSpPr>
          <p:nvPr>
            <p:ph type="body" idx="1"/>
          </p:nvPr>
        </p:nvSpPr>
        <p:spPr>
          <a:xfrm>
            <a:off x="899592" y="1276351"/>
            <a:ext cx="4790336" cy="639762"/>
          </a:xfrm>
        </p:spPr>
        <p:txBody>
          <a:bodyPr/>
          <a:lstStyle/>
          <a:p>
            <a:pPr algn="ctr"/>
            <a:r>
              <a:rPr lang="es-MX" dirty="0" smtClean="0"/>
              <a:t>MEZCLA ACTUAL DE RECURSOS PARA INVERSIÓN EN SIAPA</a:t>
            </a:r>
            <a:endParaRPr lang="es-ES" dirty="0"/>
          </a:p>
        </p:txBody>
      </p:sp>
      <p:graphicFrame>
        <p:nvGraphicFramePr>
          <p:cNvPr id="8" name="7 Marcador de contenido"/>
          <p:cNvGraphicFramePr>
            <a:graphicFrameLocks noGrp="1"/>
          </p:cNvGraphicFramePr>
          <p:nvPr>
            <p:ph sz="half" idx="2"/>
          </p:nvPr>
        </p:nvGraphicFramePr>
        <p:xfrm>
          <a:off x="395536" y="2132856"/>
          <a:ext cx="5328592" cy="39512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3" descr="C:\Documents and Settings\gbarrientos\Mis documentos\2010\35 Formatos\Nueva Imagen SIAPA\FONDO 3.jpg"/>
          <p:cNvPicPr>
            <a:picLocks noChangeAspect="1" noChangeArrowheads="1"/>
          </p:cNvPicPr>
          <p:nvPr/>
        </p:nvPicPr>
        <p:blipFill>
          <a:blip r:embed="rId9" cstate="print">
            <a:clrChange>
              <a:clrFrom>
                <a:srgbClr val="FFFFFF"/>
              </a:clrFrom>
              <a:clrTo>
                <a:srgbClr val="FFFFFF">
                  <a:alpha val="0"/>
                </a:srgbClr>
              </a:clrTo>
            </a:clrChange>
            <a:lum bright="-10000" contrast="10000"/>
          </a:blip>
          <a:srcRect l="4700" t="8460" r="83800" b="72050"/>
          <a:stretch>
            <a:fillRect/>
          </a:stretch>
        </p:blipFill>
        <p:spPr bwMode="auto">
          <a:xfrm>
            <a:off x="8532440" y="144016"/>
            <a:ext cx="488330" cy="620688"/>
          </a:xfrm>
          <a:prstGeom prst="rect">
            <a:avLst/>
          </a:prstGeom>
          <a:noFill/>
        </p:spPr>
      </p:pic>
      <p:sp>
        <p:nvSpPr>
          <p:cNvPr id="14" name="13 Rectángulo redondeado"/>
          <p:cNvSpPr/>
          <p:nvPr/>
        </p:nvSpPr>
        <p:spPr>
          <a:xfrm>
            <a:off x="251520" y="260648"/>
            <a:ext cx="5616624" cy="792088"/>
          </a:xfrm>
          <a:prstGeom prst="roundRect">
            <a:avLst>
              <a:gd name="adj" fmla="val 10000"/>
            </a:avLst>
          </a:pr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a:lstStyle/>
          <a:p>
            <a:pPr lvl="0"/>
            <a:r>
              <a:rPr lang="es-MX" sz="2000" b="1" dirty="0" smtClean="0"/>
              <a:t>GESTIÓN FINANCIERA PARA LA INVERSIÓN </a:t>
            </a:r>
          </a:p>
        </p:txBody>
      </p:sp>
      <p:sp>
        <p:nvSpPr>
          <p:cNvPr id="17" name="16 CuadroTexto"/>
          <p:cNvSpPr txBox="1"/>
          <p:nvPr/>
        </p:nvSpPr>
        <p:spPr>
          <a:xfrm>
            <a:off x="5940152" y="3083476"/>
            <a:ext cx="2987824" cy="1569660"/>
          </a:xfrm>
          <a:prstGeom prst="rect">
            <a:avLst/>
          </a:prstGeom>
          <a:solidFill>
            <a:srgbClr val="993300">
              <a:alpha val="50196"/>
            </a:srgbClr>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just"/>
            <a:r>
              <a:rPr lang="es-MX" sz="1600" b="1" dirty="0" smtClean="0">
                <a:solidFill>
                  <a:schemeClr val="bg1"/>
                </a:solidFill>
                <a:effectLst>
                  <a:outerShdw blurRad="38100" dist="38100" dir="2700000" algn="tl">
                    <a:srgbClr val="000000">
                      <a:alpha val="43137"/>
                    </a:srgbClr>
                  </a:outerShdw>
                </a:effectLst>
              </a:rPr>
              <a:t>Los recursos programados para proyectos en el programa </a:t>
            </a:r>
            <a:r>
              <a:rPr lang="es-MX" sz="1600" b="1" dirty="0" err="1" smtClean="0">
                <a:solidFill>
                  <a:schemeClr val="bg1"/>
                </a:solidFill>
                <a:effectLst>
                  <a:outerShdw blurRad="38100" dist="38100" dir="2700000" algn="tl">
                    <a:srgbClr val="000000">
                      <a:alpha val="43137"/>
                    </a:srgbClr>
                  </a:outerShdw>
                </a:effectLst>
              </a:rPr>
              <a:t>APAZU</a:t>
            </a:r>
            <a:r>
              <a:rPr lang="es-MX" sz="1600" b="1" dirty="0" smtClean="0">
                <a:solidFill>
                  <a:schemeClr val="bg1"/>
                </a:solidFill>
                <a:effectLst>
                  <a:outerShdw blurRad="38100" dist="38100" dir="2700000" algn="tl">
                    <a:srgbClr val="000000">
                      <a:alpha val="43137"/>
                    </a:srgbClr>
                  </a:outerShdw>
                </a:effectLst>
              </a:rPr>
              <a:t>, para los siguientes dos ejercicios son 346 </a:t>
            </a:r>
            <a:r>
              <a:rPr lang="es-MX" sz="1600" b="1" dirty="0" err="1" smtClean="0">
                <a:solidFill>
                  <a:schemeClr val="bg1"/>
                </a:solidFill>
                <a:effectLst>
                  <a:outerShdw blurRad="38100" dist="38100" dir="2700000" algn="tl">
                    <a:srgbClr val="000000">
                      <a:alpha val="43137"/>
                    </a:srgbClr>
                  </a:outerShdw>
                </a:effectLst>
              </a:rPr>
              <a:t>mdp</a:t>
            </a:r>
            <a:r>
              <a:rPr lang="es-MX" sz="1600" b="1" dirty="0" smtClean="0">
                <a:solidFill>
                  <a:schemeClr val="bg1"/>
                </a:solidFill>
                <a:effectLst>
                  <a:outerShdw blurRad="38100" dist="38100" dir="2700000" algn="tl">
                    <a:srgbClr val="000000">
                      <a:alpha val="43137"/>
                    </a:srgbClr>
                  </a:outerShdw>
                </a:effectLst>
              </a:rPr>
              <a:t>, estimando recibir de la federación 173 </a:t>
            </a:r>
            <a:r>
              <a:rPr lang="es-MX" sz="1600" b="1" dirty="0" err="1" smtClean="0">
                <a:solidFill>
                  <a:schemeClr val="bg1"/>
                </a:solidFill>
                <a:effectLst>
                  <a:outerShdw blurRad="38100" dist="38100" dir="2700000" algn="tl">
                    <a:srgbClr val="000000">
                      <a:alpha val="43137"/>
                    </a:srgbClr>
                  </a:outerShdw>
                </a:effectLst>
              </a:rPr>
              <a:t>mdp</a:t>
            </a:r>
            <a:r>
              <a:rPr lang="es-MX" sz="1600" b="1" dirty="0" smtClean="0">
                <a:solidFill>
                  <a:schemeClr val="bg1"/>
                </a:solidFill>
                <a:effectLst>
                  <a:outerShdw blurRad="38100" dist="38100" dir="2700000" algn="tl">
                    <a:srgbClr val="000000">
                      <a:alpha val="43137"/>
                    </a:srgbClr>
                  </a:outerShdw>
                </a:effectLst>
              </a:rPr>
              <a:t>.</a:t>
            </a:r>
            <a:endParaRPr lang="es-MX" sz="16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788024" y="1672764"/>
            <a:ext cx="4013031" cy="3700452"/>
          </a:xfrm>
          <a:prstGeom prst="rect">
            <a:avLst/>
          </a:prstGeom>
          <a:noFill/>
          <a:ln w="9525">
            <a:noFill/>
            <a:miter lim="800000"/>
            <a:headEnd/>
            <a:tailEnd/>
          </a:ln>
        </p:spPr>
      </p:pic>
      <p:sp>
        <p:nvSpPr>
          <p:cNvPr id="11" name="10 Marcador de texto"/>
          <p:cNvSpPr>
            <a:spLocks noGrp="1"/>
          </p:cNvSpPr>
          <p:nvPr>
            <p:ph type="body" sz="quarter" idx="3"/>
          </p:nvPr>
        </p:nvSpPr>
        <p:spPr>
          <a:xfrm>
            <a:off x="4887943" y="1059576"/>
            <a:ext cx="4041775" cy="857256"/>
          </a:xfrm>
        </p:spPr>
        <p:txBody>
          <a:bodyPr/>
          <a:lstStyle/>
          <a:p>
            <a:pPr algn="ctr"/>
            <a:r>
              <a:rPr lang="es-MX" dirty="0" smtClean="0"/>
              <a:t>NUEVA MEZCLA DE RECURSOS A PARTIR DEL 2011</a:t>
            </a:r>
            <a:endParaRPr lang="es-ES" dirty="0"/>
          </a:p>
        </p:txBody>
      </p:sp>
      <p:sp>
        <p:nvSpPr>
          <p:cNvPr id="15" name="14 Rectángulo redondeado"/>
          <p:cNvSpPr/>
          <p:nvPr/>
        </p:nvSpPr>
        <p:spPr>
          <a:xfrm>
            <a:off x="251520" y="260648"/>
            <a:ext cx="5616624" cy="792088"/>
          </a:xfrm>
          <a:prstGeom prst="roundRect">
            <a:avLst>
              <a:gd name="adj" fmla="val 10000"/>
            </a:avLst>
          </a:pr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a:lstStyle/>
          <a:p>
            <a:pPr lvl="0"/>
            <a:r>
              <a:rPr lang="es-MX" sz="2000" b="1" dirty="0" smtClean="0"/>
              <a:t>GESTIÓN FINANCIERA PARA LA INVERSIÓN </a:t>
            </a:r>
          </a:p>
        </p:txBody>
      </p:sp>
      <p:grpSp>
        <p:nvGrpSpPr>
          <p:cNvPr id="19" name="18 Grupo"/>
          <p:cNvGrpSpPr/>
          <p:nvPr/>
        </p:nvGrpSpPr>
        <p:grpSpPr>
          <a:xfrm>
            <a:off x="323528" y="1470296"/>
            <a:ext cx="5775752" cy="4190952"/>
            <a:chOff x="555659" y="1284412"/>
            <a:chExt cx="5775752" cy="4190952"/>
          </a:xfrm>
        </p:grpSpPr>
        <p:sp>
          <p:nvSpPr>
            <p:cNvPr id="21" name="20 Flecha izquierda"/>
            <p:cNvSpPr/>
            <p:nvPr/>
          </p:nvSpPr>
          <p:spPr>
            <a:xfrm rot="2047632">
              <a:off x="2113195" y="3980659"/>
              <a:ext cx="1510013" cy="50872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22 Flecha izquierda"/>
            <p:cNvSpPr/>
            <p:nvPr/>
          </p:nvSpPr>
          <p:spPr>
            <a:xfrm rot="5400000">
              <a:off x="2688529" y="3355737"/>
              <a:ext cx="1510013" cy="50872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5" name="24 Flecha izquierda"/>
            <p:cNvSpPr/>
            <p:nvPr/>
          </p:nvSpPr>
          <p:spPr>
            <a:xfrm rot="9000000">
              <a:off x="3229870" y="3988450"/>
              <a:ext cx="1510013" cy="50872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0" name="19 Forma libre"/>
            <p:cNvSpPr/>
            <p:nvPr/>
          </p:nvSpPr>
          <p:spPr>
            <a:xfrm>
              <a:off x="2551043" y="3690379"/>
              <a:ext cx="1784985" cy="1784985"/>
            </a:xfrm>
            <a:custGeom>
              <a:avLst/>
              <a:gdLst>
                <a:gd name="connsiteX0" fmla="*/ 0 w 1784985"/>
                <a:gd name="connsiteY0" fmla="*/ 892493 h 1784985"/>
                <a:gd name="connsiteX1" fmla="*/ 261406 w 1784985"/>
                <a:gd name="connsiteY1" fmla="*/ 261405 h 1784985"/>
                <a:gd name="connsiteX2" fmla="*/ 892494 w 1784985"/>
                <a:gd name="connsiteY2" fmla="*/ 1 h 1784985"/>
                <a:gd name="connsiteX3" fmla="*/ 1523582 w 1784985"/>
                <a:gd name="connsiteY3" fmla="*/ 261407 h 1784985"/>
                <a:gd name="connsiteX4" fmla="*/ 1784986 w 1784985"/>
                <a:gd name="connsiteY4" fmla="*/ 892495 h 1784985"/>
                <a:gd name="connsiteX5" fmla="*/ 1523581 w 1784985"/>
                <a:gd name="connsiteY5" fmla="*/ 1523583 h 1784985"/>
                <a:gd name="connsiteX6" fmla="*/ 892493 w 1784985"/>
                <a:gd name="connsiteY6" fmla="*/ 1784988 h 1784985"/>
                <a:gd name="connsiteX7" fmla="*/ 261405 w 1784985"/>
                <a:gd name="connsiteY7" fmla="*/ 1523582 h 1784985"/>
                <a:gd name="connsiteX8" fmla="*/ 0 w 1784985"/>
                <a:gd name="connsiteY8" fmla="*/ 892494 h 1784985"/>
                <a:gd name="connsiteX9" fmla="*/ 0 w 1784985"/>
                <a:gd name="connsiteY9" fmla="*/ 892493 h 178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4985" h="1784985">
                  <a:moveTo>
                    <a:pt x="0" y="892493"/>
                  </a:moveTo>
                  <a:cubicBezTo>
                    <a:pt x="0" y="655789"/>
                    <a:pt x="94031" y="428780"/>
                    <a:pt x="261406" y="261405"/>
                  </a:cubicBezTo>
                  <a:cubicBezTo>
                    <a:pt x="428781" y="94030"/>
                    <a:pt x="655791" y="0"/>
                    <a:pt x="892494" y="1"/>
                  </a:cubicBezTo>
                  <a:cubicBezTo>
                    <a:pt x="1129198" y="1"/>
                    <a:pt x="1356207" y="94032"/>
                    <a:pt x="1523582" y="261407"/>
                  </a:cubicBezTo>
                  <a:cubicBezTo>
                    <a:pt x="1690957" y="428782"/>
                    <a:pt x="1784987" y="655792"/>
                    <a:pt x="1784986" y="892495"/>
                  </a:cubicBezTo>
                  <a:cubicBezTo>
                    <a:pt x="1784986" y="1129199"/>
                    <a:pt x="1690956" y="1356208"/>
                    <a:pt x="1523581" y="1523583"/>
                  </a:cubicBezTo>
                  <a:cubicBezTo>
                    <a:pt x="1356206" y="1690958"/>
                    <a:pt x="1129197" y="1784988"/>
                    <a:pt x="892493" y="1784988"/>
                  </a:cubicBezTo>
                  <a:cubicBezTo>
                    <a:pt x="655789" y="1784988"/>
                    <a:pt x="428780" y="1690957"/>
                    <a:pt x="261405" y="1523582"/>
                  </a:cubicBezTo>
                  <a:cubicBezTo>
                    <a:pt x="94030" y="1356207"/>
                    <a:pt x="0" y="1129198"/>
                    <a:pt x="0" y="892494"/>
                  </a:cubicBezTo>
                  <a:lnTo>
                    <a:pt x="0" y="892493"/>
                  </a:lnTo>
                  <a:close/>
                </a:path>
              </a:pathLst>
            </a:custGeom>
            <a:solidFill>
              <a:schemeClr val="accent5">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5375" tIns="275375" rIns="275375" bIns="275375" numCol="1" spcCol="1270" anchor="ctr" anchorCtr="0">
              <a:noAutofit/>
            </a:bodyPr>
            <a:lstStyle/>
            <a:p>
              <a:pPr lvl="0" algn="ctr" defTabSz="977900">
                <a:lnSpc>
                  <a:spcPct val="90000"/>
                </a:lnSpc>
                <a:spcBef>
                  <a:spcPct val="0"/>
                </a:spcBef>
                <a:spcAft>
                  <a:spcPct val="35000"/>
                </a:spcAft>
              </a:pPr>
              <a:r>
                <a:rPr lang="es-ES" sz="2200" kern="1200" dirty="0" smtClean="0"/>
                <a:t>Nuevo esquema Tarifario 2011</a:t>
              </a:r>
              <a:endParaRPr lang="es-ES" sz="2200" kern="1200" dirty="0"/>
            </a:p>
          </p:txBody>
        </p:sp>
        <p:sp>
          <p:nvSpPr>
            <p:cNvPr id="22" name="21 Forma libre"/>
            <p:cNvSpPr/>
            <p:nvPr/>
          </p:nvSpPr>
          <p:spPr>
            <a:xfrm>
              <a:off x="555659" y="2476148"/>
              <a:ext cx="1695735" cy="1356588"/>
            </a:xfrm>
            <a:custGeom>
              <a:avLst/>
              <a:gdLst>
                <a:gd name="connsiteX0" fmla="*/ 0 w 1695735"/>
                <a:gd name="connsiteY0" fmla="*/ 135659 h 1356588"/>
                <a:gd name="connsiteX1" fmla="*/ 39734 w 1695735"/>
                <a:gd name="connsiteY1" fmla="*/ 39734 h 1356588"/>
                <a:gd name="connsiteX2" fmla="*/ 135659 w 1695735"/>
                <a:gd name="connsiteY2" fmla="*/ 1 h 1356588"/>
                <a:gd name="connsiteX3" fmla="*/ 1560076 w 1695735"/>
                <a:gd name="connsiteY3" fmla="*/ 0 h 1356588"/>
                <a:gd name="connsiteX4" fmla="*/ 1656001 w 1695735"/>
                <a:gd name="connsiteY4" fmla="*/ 39734 h 1356588"/>
                <a:gd name="connsiteX5" fmla="*/ 1695734 w 1695735"/>
                <a:gd name="connsiteY5" fmla="*/ 135659 h 1356588"/>
                <a:gd name="connsiteX6" fmla="*/ 1695735 w 1695735"/>
                <a:gd name="connsiteY6" fmla="*/ 1220929 h 1356588"/>
                <a:gd name="connsiteX7" fmla="*/ 1656001 w 1695735"/>
                <a:gd name="connsiteY7" fmla="*/ 1316854 h 1356588"/>
                <a:gd name="connsiteX8" fmla="*/ 1560076 w 1695735"/>
                <a:gd name="connsiteY8" fmla="*/ 1356588 h 1356588"/>
                <a:gd name="connsiteX9" fmla="*/ 135659 w 1695735"/>
                <a:gd name="connsiteY9" fmla="*/ 1356588 h 1356588"/>
                <a:gd name="connsiteX10" fmla="*/ 39734 w 1695735"/>
                <a:gd name="connsiteY10" fmla="*/ 1316854 h 1356588"/>
                <a:gd name="connsiteX11" fmla="*/ 0 w 1695735"/>
                <a:gd name="connsiteY11" fmla="*/ 1220929 h 1356588"/>
                <a:gd name="connsiteX12" fmla="*/ 0 w 1695735"/>
                <a:gd name="connsiteY12" fmla="*/ 135659 h 135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5735" h="1356588">
                  <a:moveTo>
                    <a:pt x="0" y="135659"/>
                  </a:moveTo>
                  <a:cubicBezTo>
                    <a:pt x="0" y="99680"/>
                    <a:pt x="14293" y="65175"/>
                    <a:pt x="39734" y="39734"/>
                  </a:cubicBezTo>
                  <a:cubicBezTo>
                    <a:pt x="65175" y="14293"/>
                    <a:pt x="99680" y="0"/>
                    <a:pt x="135659" y="1"/>
                  </a:cubicBezTo>
                  <a:lnTo>
                    <a:pt x="1560076" y="0"/>
                  </a:lnTo>
                  <a:cubicBezTo>
                    <a:pt x="1596055" y="0"/>
                    <a:pt x="1630560" y="14293"/>
                    <a:pt x="1656001" y="39734"/>
                  </a:cubicBezTo>
                  <a:cubicBezTo>
                    <a:pt x="1681442" y="65175"/>
                    <a:pt x="1695735" y="99680"/>
                    <a:pt x="1695734" y="135659"/>
                  </a:cubicBezTo>
                  <a:cubicBezTo>
                    <a:pt x="1695734" y="497416"/>
                    <a:pt x="1695735" y="859172"/>
                    <a:pt x="1695735" y="1220929"/>
                  </a:cubicBezTo>
                  <a:cubicBezTo>
                    <a:pt x="1695735" y="1256908"/>
                    <a:pt x="1681442" y="1291413"/>
                    <a:pt x="1656001" y="1316854"/>
                  </a:cubicBezTo>
                  <a:cubicBezTo>
                    <a:pt x="1630560" y="1342295"/>
                    <a:pt x="1596055" y="1356588"/>
                    <a:pt x="1560076" y="1356588"/>
                  </a:cubicBezTo>
                  <a:lnTo>
                    <a:pt x="135659" y="1356588"/>
                  </a:lnTo>
                  <a:cubicBezTo>
                    <a:pt x="99680" y="1356588"/>
                    <a:pt x="65175" y="1342295"/>
                    <a:pt x="39734" y="1316854"/>
                  </a:cubicBezTo>
                  <a:cubicBezTo>
                    <a:pt x="14293" y="1291413"/>
                    <a:pt x="0" y="1256908"/>
                    <a:pt x="0" y="1220929"/>
                  </a:cubicBezTo>
                  <a:lnTo>
                    <a:pt x="0" y="135659"/>
                  </a:lnTo>
                  <a:close/>
                </a:path>
              </a:pathLst>
            </a:custGeom>
            <a:solidFill>
              <a:schemeClr val="accent5">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838" tIns="117838" rIns="117838" bIns="117838" numCol="1" spcCol="1270" anchor="ctr" anchorCtr="0">
              <a:noAutofit/>
            </a:bodyPr>
            <a:lstStyle/>
            <a:p>
              <a:pPr lvl="0" algn="ctr" defTabSz="1822450">
                <a:lnSpc>
                  <a:spcPct val="90000"/>
                </a:lnSpc>
                <a:spcBef>
                  <a:spcPct val="0"/>
                </a:spcBef>
                <a:spcAft>
                  <a:spcPct val="35000"/>
                </a:spcAft>
              </a:pPr>
              <a:r>
                <a:rPr lang="es-ES" sz="1400" b="1" kern="1200" dirty="0" smtClean="0">
                  <a:solidFill>
                    <a:schemeClr val="tx2">
                      <a:lumMod val="50000"/>
                    </a:schemeClr>
                  </a:solidFill>
                  <a:effectLst>
                    <a:outerShdw blurRad="38100" dist="38100" dir="2700000" algn="tl">
                      <a:srgbClr val="000000">
                        <a:alpha val="43137"/>
                      </a:srgbClr>
                    </a:outerShdw>
                  </a:effectLst>
                </a:rPr>
                <a:t>APORTACIÓN DE RECURSOS FEDERALES </a:t>
              </a:r>
            </a:p>
            <a:p>
              <a:pPr lvl="0" algn="ctr" defTabSz="1822450">
                <a:lnSpc>
                  <a:spcPct val="90000"/>
                </a:lnSpc>
                <a:spcBef>
                  <a:spcPct val="0"/>
                </a:spcBef>
                <a:spcAft>
                  <a:spcPct val="35000"/>
                </a:spcAft>
              </a:pPr>
              <a:r>
                <a:rPr lang="es-ES" sz="1400" b="1" dirty="0" err="1" smtClean="0">
                  <a:solidFill>
                    <a:schemeClr val="tx2">
                      <a:lumMod val="50000"/>
                    </a:schemeClr>
                  </a:solidFill>
                  <a:effectLst>
                    <a:outerShdw blurRad="38100" dist="38100" dir="2700000" algn="tl">
                      <a:srgbClr val="000000">
                        <a:alpha val="43137"/>
                      </a:srgbClr>
                    </a:outerShdw>
                  </a:effectLst>
                </a:rPr>
                <a:t>APAZU</a:t>
              </a:r>
              <a:r>
                <a:rPr lang="es-ES" sz="1400" b="1" dirty="0" smtClean="0">
                  <a:solidFill>
                    <a:schemeClr val="tx2">
                      <a:lumMod val="50000"/>
                    </a:schemeClr>
                  </a:solidFill>
                  <a:effectLst>
                    <a:outerShdw blurRad="38100" dist="38100" dir="2700000" algn="tl">
                      <a:srgbClr val="000000">
                        <a:alpha val="43137"/>
                      </a:srgbClr>
                    </a:outerShdw>
                  </a:effectLst>
                </a:rPr>
                <a:t>, </a:t>
              </a:r>
              <a:r>
                <a:rPr lang="es-ES" sz="1400" b="1" dirty="0" err="1" smtClean="0">
                  <a:solidFill>
                    <a:schemeClr val="tx2">
                      <a:lumMod val="50000"/>
                    </a:schemeClr>
                  </a:solidFill>
                  <a:effectLst>
                    <a:outerShdw blurRad="38100" dist="38100" dir="2700000" algn="tl">
                      <a:srgbClr val="000000">
                        <a:alpha val="43137"/>
                      </a:srgbClr>
                    </a:outerShdw>
                  </a:effectLst>
                </a:rPr>
                <a:t>PRODDER</a:t>
              </a:r>
              <a:r>
                <a:rPr lang="es-ES" sz="1400" b="1" dirty="0" smtClean="0">
                  <a:solidFill>
                    <a:schemeClr val="tx2">
                      <a:lumMod val="50000"/>
                    </a:schemeClr>
                  </a:solidFill>
                  <a:effectLst>
                    <a:outerShdw blurRad="38100" dist="38100" dir="2700000" algn="tl">
                      <a:srgbClr val="000000">
                        <a:alpha val="43137"/>
                      </a:srgbClr>
                    </a:outerShdw>
                  </a:effectLst>
                </a:rPr>
                <a:t>, ETC. </a:t>
              </a:r>
            </a:p>
            <a:p>
              <a:pPr lvl="0" algn="ctr" defTabSz="1822450">
                <a:lnSpc>
                  <a:spcPct val="90000"/>
                </a:lnSpc>
                <a:spcBef>
                  <a:spcPct val="0"/>
                </a:spcBef>
                <a:spcAft>
                  <a:spcPct val="35000"/>
                </a:spcAft>
              </a:pPr>
              <a:r>
                <a:rPr lang="es-ES" sz="1200" b="1" kern="1200" dirty="0" smtClean="0">
                  <a:solidFill>
                    <a:schemeClr val="tx2">
                      <a:lumMod val="50000"/>
                    </a:schemeClr>
                  </a:solidFill>
                  <a:effectLst>
                    <a:outerShdw blurRad="38100" dist="38100" dir="2700000" algn="tl">
                      <a:srgbClr val="000000">
                        <a:alpha val="43137"/>
                      </a:srgbClr>
                    </a:outerShdw>
                  </a:effectLst>
                </a:rPr>
                <a:t>(Pago de Contrapartes)</a:t>
              </a:r>
              <a:endParaRPr lang="es-ES" sz="1200" b="1" kern="1200" dirty="0">
                <a:solidFill>
                  <a:schemeClr val="tx2">
                    <a:lumMod val="50000"/>
                  </a:schemeClr>
                </a:solidFill>
                <a:effectLst>
                  <a:outerShdw blurRad="38100" dist="38100" dir="2700000" algn="tl">
                    <a:srgbClr val="000000">
                      <a:alpha val="43137"/>
                    </a:srgbClr>
                  </a:outerShdw>
                </a:effectLst>
              </a:endParaRPr>
            </a:p>
          </p:txBody>
        </p:sp>
        <p:sp>
          <p:nvSpPr>
            <p:cNvPr id="24" name="23 Forma libre"/>
            <p:cNvSpPr/>
            <p:nvPr/>
          </p:nvSpPr>
          <p:spPr>
            <a:xfrm>
              <a:off x="2595668" y="1284412"/>
              <a:ext cx="1695735" cy="1541845"/>
            </a:xfrm>
            <a:custGeom>
              <a:avLst/>
              <a:gdLst>
                <a:gd name="connsiteX0" fmla="*/ 0 w 1695735"/>
                <a:gd name="connsiteY0" fmla="*/ 135659 h 1356588"/>
                <a:gd name="connsiteX1" fmla="*/ 39734 w 1695735"/>
                <a:gd name="connsiteY1" fmla="*/ 39734 h 1356588"/>
                <a:gd name="connsiteX2" fmla="*/ 135659 w 1695735"/>
                <a:gd name="connsiteY2" fmla="*/ 1 h 1356588"/>
                <a:gd name="connsiteX3" fmla="*/ 1560076 w 1695735"/>
                <a:gd name="connsiteY3" fmla="*/ 0 h 1356588"/>
                <a:gd name="connsiteX4" fmla="*/ 1656001 w 1695735"/>
                <a:gd name="connsiteY4" fmla="*/ 39734 h 1356588"/>
                <a:gd name="connsiteX5" fmla="*/ 1695734 w 1695735"/>
                <a:gd name="connsiteY5" fmla="*/ 135659 h 1356588"/>
                <a:gd name="connsiteX6" fmla="*/ 1695735 w 1695735"/>
                <a:gd name="connsiteY6" fmla="*/ 1220929 h 1356588"/>
                <a:gd name="connsiteX7" fmla="*/ 1656001 w 1695735"/>
                <a:gd name="connsiteY7" fmla="*/ 1316854 h 1356588"/>
                <a:gd name="connsiteX8" fmla="*/ 1560076 w 1695735"/>
                <a:gd name="connsiteY8" fmla="*/ 1356588 h 1356588"/>
                <a:gd name="connsiteX9" fmla="*/ 135659 w 1695735"/>
                <a:gd name="connsiteY9" fmla="*/ 1356588 h 1356588"/>
                <a:gd name="connsiteX10" fmla="*/ 39734 w 1695735"/>
                <a:gd name="connsiteY10" fmla="*/ 1316854 h 1356588"/>
                <a:gd name="connsiteX11" fmla="*/ 0 w 1695735"/>
                <a:gd name="connsiteY11" fmla="*/ 1220929 h 1356588"/>
                <a:gd name="connsiteX12" fmla="*/ 0 w 1695735"/>
                <a:gd name="connsiteY12" fmla="*/ 135659 h 135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5735" h="1356588">
                  <a:moveTo>
                    <a:pt x="0" y="135659"/>
                  </a:moveTo>
                  <a:cubicBezTo>
                    <a:pt x="0" y="99680"/>
                    <a:pt x="14293" y="65175"/>
                    <a:pt x="39734" y="39734"/>
                  </a:cubicBezTo>
                  <a:cubicBezTo>
                    <a:pt x="65175" y="14293"/>
                    <a:pt x="99680" y="0"/>
                    <a:pt x="135659" y="1"/>
                  </a:cubicBezTo>
                  <a:lnTo>
                    <a:pt x="1560076" y="0"/>
                  </a:lnTo>
                  <a:cubicBezTo>
                    <a:pt x="1596055" y="0"/>
                    <a:pt x="1630560" y="14293"/>
                    <a:pt x="1656001" y="39734"/>
                  </a:cubicBezTo>
                  <a:cubicBezTo>
                    <a:pt x="1681442" y="65175"/>
                    <a:pt x="1695735" y="99680"/>
                    <a:pt x="1695734" y="135659"/>
                  </a:cubicBezTo>
                  <a:cubicBezTo>
                    <a:pt x="1695734" y="497416"/>
                    <a:pt x="1695735" y="859172"/>
                    <a:pt x="1695735" y="1220929"/>
                  </a:cubicBezTo>
                  <a:cubicBezTo>
                    <a:pt x="1695735" y="1256908"/>
                    <a:pt x="1681442" y="1291413"/>
                    <a:pt x="1656001" y="1316854"/>
                  </a:cubicBezTo>
                  <a:cubicBezTo>
                    <a:pt x="1630560" y="1342295"/>
                    <a:pt x="1596055" y="1356588"/>
                    <a:pt x="1560076" y="1356588"/>
                  </a:cubicBezTo>
                  <a:lnTo>
                    <a:pt x="135659" y="1356588"/>
                  </a:lnTo>
                  <a:cubicBezTo>
                    <a:pt x="99680" y="1356588"/>
                    <a:pt x="65175" y="1342295"/>
                    <a:pt x="39734" y="1316854"/>
                  </a:cubicBezTo>
                  <a:cubicBezTo>
                    <a:pt x="14293" y="1291413"/>
                    <a:pt x="0" y="1256908"/>
                    <a:pt x="0" y="1220929"/>
                  </a:cubicBezTo>
                  <a:lnTo>
                    <a:pt x="0" y="135659"/>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838" tIns="117838" rIns="117838" bIns="117838" numCol="1" spcCol="1270" anchor="ctr" anchorCtr="0">
              <a:noAutofit/>
            </a:bodyPr>
            <a:lstStyle/>
            <a:p>
              <a:pPr lvl="0" algn="ctr" defTabSz="1822450">
                <a:lnSpc>
                  <a:spcPct val="90000"/>
                </a:lnSpc>
                <a:spcBef>
                  <a:spcPct val="0"/>
                </a:spcBef>
                <a:spcAft>
                  <a:spcPct val="35000"/>
                </a:spcAft>
              </a:pPr>
              <a:r>
                <a:rPr lang="es-ES" sz="1400" b="1" dirty="0" smtClean="0">
                  <a:solidFill>
                    <a:srgbClr val="C00000"/>
                  </a:solidFill>
                  <a:effectLst>
                    <a:outerShdw blurRad="38100" dist="38100" dir="2700000" algn="tl">
                      <a:srgbClr val="000000">
                        <a:alpha val="43137"/>
                      </a:srgbClr>
                    </a:outerShdw>
                  </a:effectLst>
                </a:rPr>
                <a:t>OBTENCIÓN DE RECURSOS PRIVADOS</a:t>
              </a:r>
            </a:p>
            <a:p>
              <a:pPr lvl="0" algn="ctr" defTabSz="1822450">
                <a:lnSpc>
                  <a:spcPct val="90000"/>
                </a:lnSpc>
                <a:spcBef>
                  <a:spcPct val="0"/>
                </a:spcBef>
                <a:spcAft>
                  <a:spcPct val="35000"/>
                </a:spcAft>
              </a:pPr>
              <a:r>
                <a:rPr lang="es-ES" sz="1200" b="1" kern="1200" dirty="0" smtClean="0">
                  <a:solidFill>
                    <a:srgbClr val="C00000"/>
                  </a:solidFill>
                  <a:effectLst>
                    <a:outerShdw blurRad="38100" dist="38100" dir="2700000" algn="tl">
                      <a:srgbClr val="000000">
                        <a:alpha val="43137"/>
                      </a:srgbClr>
                    </a:outerShdw>
                  </a:effectLst>
                </a:rPr>
                <a:t>Pago de Contraprestaciones Esquemas Tipo </a:t>
              </a:r>
              <a:r>
                <a:rPr lang="es-ES" sz="1200" b="1" kern="1200" dirty="0" err="1" smtClean="0">
                  <a:solidFill>
                    <a:srgbClr val="C00000"/>
                  </a:solidFill>
                  <a:effectLst>
                    <a:outerShdw blurRad="38100" dist="38100" dir="2700000" algn="tl">
                      <a:srgbClr val="000000">
                        <a:alpha val="43137"/>
                      </a:srgbClr>
                    </a:outerShdw>
                  </a:effectLst>
                </a:rPr>
                <a:t>PPS</a:t>
              </a:r>
              <a:endParaRPr lang="es-ES" sz="1200" b="1" kern="1200" dirty="0" smtClean="0">
                <a:solidFill>
                  <a:srgbClr val="C00000"/>
                </a:solidFill>
                <a:effectLst>
                  <a:outerShdw blurRad="38100" dist="38100" dir="2700000" algn="tl">
                    <a:srgbClr val="000000">
                      <a:alpha val="43137"/>
                    </a:srgbClr>
                  </a:outerShdw>
                </a:effectLst>
              </a:endParaRPr>
            </a:p>
            <a:p>
              <a:pPr lvl="0" algn="ctr" defTabSz="1822450">
                <a:lnSpc>
                  <a:spcPct val="90000"/>
                </a:lnSpc>
                <a:spcBef>
                  <a:spcPct val="0"/>
                </a:spcBef>
                <a:spcAft>
                  <a:spcPct val="35000"/>
                </a:spcAft>
              </a:pPr>
              <a:r>
                <a:rPr lang="es-ES" sz="1200" b="1" dirty="0" err="1" smtClean="0">
                  <a:solidFill>
                    <a:srgbClr val="C00000"/>
                  </a:solidFill>
                  <a:effectLst>
                    <a:outerShdw blurRad="38100" dist="38100" dir="2700000" algn="tl">
                      <a:srgbClr val="000000">
                        <a:alpha val="43137"/>
                      </a:srgbClr>
                    </a:outerShdw>
                  </a:effectLst>
                </a:rPr>
                <a:t>PROMAGUA</a:t>
              </a:r>
              <a:endParaRPr lang="es-ES" sz="1200" b="1" kern="1200" dirty="0">
                <a:solidFill>
                  <a:srgbClr val="C00000"/>
                </a:solidFill>
                <a:effectLst>
                  <a:outerShdw blurRad="38100" dist="38100" dir="2700000" algn="tl">
                    <a:srgbClr val="000000">
                      <a:alpha val="43137"/>
                    </a:srgbClr>
                  </a:outerShdw>
                </a:effectLst>
              </a:endParaRPr>
            </a:p>
          </p:txBody>
        </p:sp>
        <p:sp>
          <p:nvSpPr>
            <p:cNvPr id="26" name="25 Forma libre"/>
            <p:cNvSpPr/>
            <p:nvPr/>
          </p:nvSpPr>
          <p:spPr>
            <a:xfrm>
              <a:off x="4635676" y="2476148"/>
              <a:ext cx="1695735" cy="1356588"/>
            </a:xfrm>
            <a:custGeom>
              <a:avLst/>
              <a:gdLst>
                <a:gd name="connsiteX0" fmla="*/ 0 w 1695735"/>
                <a:gd name="connsiteY0" fmla="*/ 135659 h 1356588"/>
                <a:gd name="connsiteX1" fmla="*/ 39734 w 1695735"/>
                <a:gd name="connsiteY1" fmla="*/ 39734 h 1356588"/>
                <a:gd name="connsiteX2" fmla="*/ 135659 w 1695735"/>
                <a:gd name="connsiteY2" fmla="*/ 1 h 1356588"/>
                <a:gd name="connsiteX3" fmla="*/ 1560076 w 1695735"/>
                <a:gd name="connsiteY3" fmla="*/ 0 h 1356588"/>
                <a:gd name="connsiteX4" fmla="*/ 1656001 w 1695735"/>
                <a:gd name="connsiteY4" fmla="*/ 39734 h 1356588"/>
                <a:gd name="connsiteX5" fmla="*/ 1695734 w 1695735"/>
                <a:gd name="connsiteY5" fmla="*/ 135659 h 1356588"/>
                <a:gd name="connsiteX6" fmla="*/ 1695735 w 1695735"/>
                <a:gd name="connsiteY6" fmla="*/ 1220929 h 1356588"/>
                <a:gd name="connsiteX7" fmla="*/ 1656001 w 1695735"/>
                <a:gd name="connsiteY7" fmla="*/ 1316854 h 1356588"/>
                <a:gd name="connsiteX8" fmla="*/ 1560076 w 1695735"/>
                <a:gd name="connsiteY8" fmla="*/ 1356588 h 1356588"/>
                <a:gd name="connsiteX9" fmla="*/ 135659 w 1695735"/>
                <a:gd name="connsiteY9" fmla="*/ 1356588 h 1356588"/>
                <a:gd name="connsiteX10" fmla="*/ 39734 w 1695735"/>
                <a:gd name="connsiteY10" fmla="*/ 1316854 h 1356588"/>
                <a:gd name="connsiteX11" fmla="*/ 0 w 1695735"/>
                <a:gd name="connsiteY11" fmla="*/ 1220929 h 1356588"/>
                <a:gd name="connsiteX12" fmla="*/ 0 w 1695735"/>
                <a:gd name="connsiteY12" fmla="*/ 135659 h 135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5735" h="1356588">
                  <a:moveTo>
                    <a:pt x="0" y="135659"/>
                  </a:moveTo>
                  <a:cubicBezTo>
                    <a:pt x="0" y="99680"/>
                    <a:pt x="14293" y="65175"/>
                    <a:pt x="39734" y="39734"/>
                  </a:cubicBezTo>
                  <a:cubicBezTo>
                    <a:pt x="65175" y="14293"/>
                    <a:pt x="99680" y="0"/>
                    <a:pt x="135659" y="1"/>
                  </a:cubicBezTo>
                  <a:lnTo>
                    <a:pt x="1560076" y="0"/>
                  </a:lnTo>
                  <a:cubicBezTo>
                    <a:pt x="1596055" y="0"/>
                    <a:pt x="1630560" y="14293"/>
                    <a:pt x="1656001" y="39734"/>
                  </a:cubicBezTo>
                  <a:cubicBezTo>
                    <a:pt x="1681442" y="65175"/>
                    <a:pt x="1695735" y="99680"/>
                    <a:pt x="1695734" y="135659"/>
                  </a:cubicBezTo>
                  <a:cubicBezTo>
                    <a:pt x="1695734" y="497416"/>
                    <a:pt x="1695735" y="859172"/>
                    <a:pt x="1695735" y="1220929"/>
                  </a:cubicBezTo>
                  <a:cubicBezTo>
                    <a:pt x="1695735" y="1256908"/>
                    <a:pt x="1681442" y="1291413"/>
                    <a:pt x="1656001" y="1316854"/>
                  </a:cubicBezTo>
                  <a:cubicBezTo>
                    <a:pt x="1630560" y="1342295"/>
                    <a:pt x="1596055" y="1356588"/>
                    <a:pt x="1560076" y="1356588"/>
                  </a:cubicBezTo>
                  <a:lnTo>
                    <a:pt x="135659" y="1356588"/>
                  </a:lnTo>
                  <a:cubicBezTo>
                    <a:pt x="99680" y="1356588"/>
                    <a:pt x="65175" y="1342295"/>
                    <a:pt x="39734" y="1316854"/>
                  </a:cubicBezTo>
                  <a:cubicBezTo>
                    <a:pt x="14293" y="1291413"/>
                    <a:pt x="0" y="1256908"/>
                    <a:pt x="0" y="1220929"/>
                  </a:cubicBezTo>
                  <a:lnTo>
                    <a:pt x="0" y="135659"/>
                  </a:lnTo>
                  <a:close/>
                </a:path>
              </a:pathLst>
            </a:cu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838" tIns="117838" rIns="117838" bIns="117838" numCol="1" spcCol="1270" anchor="ctr" anchorCtr="0">
              <a:noAutofit/>
            </a:bodyPr>
            <a:lstStyle/>
            <a:p>
              <a:pPr lvl="0" algn="ctr" defTabSz="1822450">
                <a:lnSpc>
                  <a:spcPct val="90000"/>
                </a:lnSpc>
                <a:spcBef>
                  <a:spcPct val="0"/>
                </a:spcBef>
                <a:spcAft>
                  <a:spcPct val="35000"/>
                </a:spcAft>
              </a:pPr>
              <a:r>
                <a:rPr lang="es-ES" sz="1400" b="1" kern="1200" dirty="0" smtClean="0">
                  <a:effectLst>
                    <a:outerShdw blurRad="38100" dist="38100" dir="2700000" algn="tl">
                      <a:srgbClr val="000000">
                        <a:alpha val="43137"/>
                      </a:srgbClr>
                    </a:outerShdw>
                  </a:effectLst>
                </a:rPr>
                <a:t>APORTACIÓN DE RECURSOS FEDERALES </a:t>
              </a:r>
            </a:p>
            <a:p>
              <a:pPr lvl="0" algn="ctr" defTabSz="1822450">
                <a:lnSpc>
                  <a:spcPct val="90000"/>
                </a:lnSpc>
                <a:spcBef>
                  <a:spcPct val="0"/>
                </a:spcBef>
                <a:spcAft>
                  <a:spcPct val="35000"/>
                </a:spcAft>
              </a:pPr>
              <a:r>
                <a:rPr lang="es-ES" sz="1200" b="1" dirty="0" smtClean="0">
                  <a:effectLst>
                    <a:outerShdw blurRad="38100" dist="38100" dir="2700000" algn="tl">
                      <a:srgbClr val="000000">
                        <a:alpha val="43137"/>
                      </a:srgbClr>
                    </a:outerShdw>
                  </a:effectLst>
                </a:rPr>
                <a:t>(</a:t>
              </a:r>
              <a:r>
                <a:rPr lang="es-ES" sz="1200" b="1" dirty="0" err="1" smtClean="0">
                  <a:effectLst>
                    <a:outerShdw blurRad="38100" dist="38100" dir="2700000" algn="tl">
                      <a:srgbClr val="000000">
                        <a:alpha val="43137"/>
                      </a:srgbClr>
                    </a:outerShdw>
                  </a:effectLst>
                </a:rPr>
                <a:t>PROMAGUA</a:t>
              </a:r>
              <a:r>
                <a:rPr lang="es-ES" sz="1200" b="1" dirty="0" smtClean="0">
                  <a:effectLst>
                    <a:outerShdw blurRad="38100" dist="38100" dir="2700000" algn="tl">
                      <a:srgbClr val="000000">
                        <a:alpha val="43137"/>
                      </a:srgbClr>
                    </a:outerShdw>
                  </a:effectLst>
                </a:rPr>
                <a:t> – </a:t>
              </a:r>
              <a:r>
                <a:rPr lang="es-ES" sz="1200" b="1" dirty="0" err="1" smtClean="0">
                  <a:effectLst>
                    <a:outerShdw blurRad="38100" dist="38100" dir="2700000" algn="tl">
                      <a:srgbClr val="000000">
                        <a:alpha val="43137"/>
                      </a:srgbClr>
                    </a:outerShdw>
                  </a:effectLst>
                </a:rPr>
                <a:t>FONADIN</a:t>
              </a:r>
              <a:r>
                <a:rPr lang="es-ES" sz="1200" b="1" dirty="0" smtClean="0">
                  <a:effectLst>
                    <a:outerShdw blurRad="38100" dist="38100" dir="2700000" algn="tl">
                      <a:srgbClr val="000000">
                        <a:alpha val="43137"/>
                      </a:srgbClr>
                    </a:outerShdw>
                  </a:effectLst>
                </a:rPr>
                <a:t>)</a:t>
              </a:r>
            </a:p>
          </p:txBody>
        </p:sp>
      </p:grpSp>
      <p:sp>
        <p:nvSpPr>
          <p:cNvPr id="28" name="27 CuadroTexto"/>
          <p:cNvSpPr txBox="1"/>
          <p:nvPr/>
        </p:nvSpPr>
        <p:spPr>
          <a:xfrm>
            <a:off x="4860032" y="4985881"/>
            <a:ext cx="4032448" cy="132343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just"/>
            <a:r>
              <a:rPr lang="es-MX" sz="1600" b="1" dirty="0" smtClean="0">
                <a:solidFill>
                  <a:schemeClr val="bg1"/>
                </a:solidFill>
                <a:effectLst>
                  <a:outerShdw blurRad="38100" dist="38100" dir="2700000" algn="tl">
                    <a:srgbClr val="000000">
                      <a:alpha val="43137"/>
                    </a:srgbClr>
                  </a:outerShdw>
                </a:effectLst>
              </a:rPr>
              <a:t>El esquema Tarifario 2011, permitirá obtener mayores recursos para realizar las contraprestaciones del SIAPA en proyectos fondeados con </a:t>
            </a:r>
            <a:r>
              <a:rPr lang="es-MX" sz="1600" b="1" dirty="0" err="1" smtClean="0">
                <a:solidFill>
                  <a:schemeClr val="bg1"/>
                </a:solidFill>
                <a:effectLst>
                  <a:outerShdw blurRad="38100" dist="38100" dir="2700000" algn="tl">
                    <a:srgbClr val="000000">
                      <a:alpha val="43137"/>
                    </a:srgbClr>
                  </a:outerShdw>
                </a:effectLst>
              </a:rPr>
              <a:t>PROMAGUA</a:t>
            </a:r>
            <a:r>
              <a:rPr lang="es-MX" sz="1600" b="1" dirty="0" smtClean="0">
                <a:solidFill>
                  <a:schemeClr val="bg1"/>
                </a:solidFill>
                <a:effectLst>
                  <a:outerShdw blurRad="38100" dist="38100" dir="2700000" algn="tl">
                    <a:srgbClr val="000000">
                      <a:alpha val="43137"/>
                    </a:srgbClr>
                  </a:outerShdw>
                </a:effectLst>
              </a:rPr>
              <a:t> </a:t>
            </a:r>
            <a:r>
              <a:rPr lang="es-MX" sz="1600" b="1" dirty="0" err="1" smtClean="0">
                <a:solidFill>
                  <a:schemeClr val="bg1"/>
                </a:solidFill>
                <a:effectLst>
                  <a:outerShdw blurRad="38100" dist="38100" dir="2700000" algn="tl">
                    <a:srgbClr val="000000">
                      <a:alpha val="43137"/>
                    </a:srgbClr>
                  </a:outerShdw>
                </a:effectLst>
              </a:rPr>
              <a:t>APAZU</a:t>
            </a:r>
            <a:r>
              <a:rPr lang="es-MX" sz="1600" b="1" dirty="0" smtClean="0">
                <a:solidFill>
                  <a:schemeClr val="bg1"/>
                </a:solidFill>
                <a:effectLst>
                  <a:outerShdw blurRad="38100" dist="38100" dir="2700000" algn="tl">
                    <a:srgbClr val="000000">
                      <a:alpha val="43137"/>
                    </a:srgbClr>
                  </a:outerShdw>
                </a:effectLst>
              </a:rPr>
              <a:t> y </a:t>
            </a:r>
            <a:r>
              <a:rPr lang="es-MX" sz="1600" b="1" dirty="0" err="1" smtClean="0">
                <a:solidFill>
                  <a:schemeClr val="bg1"/>
                </a:solidFill>
                <a:effectLst>
                  <a:outerShdw blurRad="38100" dist="38100" dir="2700000" algn="tl">
                    <a:srgbClr val="000000">
                      <a:alpha val="43137"/>
                    </a:srgbClr>
                  </a:outerShdw>
                </a:effectLst>
              </a:rPr>
              <a:t>PRODDER</a:t>
            </a:r>
            <a:r>
              <a:rPr lang="es-MX" sz="1600" b="1" dirty="0" smtClean="0">
                <a:solidFill>
                  <a:schemeClr val="bg1"/>
                </a:solidFill>
                <a:effectLst>
                  <a:outerShdw blurRad="38100" dist="38100" dir="2700000" algn="tl">
                    <a:srgbClr val="000000">
                      <a:alpha val="43137"/>
                    </a:srgbClr>
                  </a:outerShdw>
                </a:effectLst>
              </a:rPr>
              <a:t>.</a:t>
            </a:r>
            <a:endParaRPr lang="es-MX" sz="1600" b="1" dirty="0">
              <a:solidFill>
                <a:schemeClr val="bg1"/>
              </a:solidFill>
              <a:effectLst>
                <a:outerShdw blurRad="38100" dist="38100" dir="2700000" algn="tl">
                  <a:srgbClr val="000000">
                    <a:alpha val="43137"/>
                  </a:srgbClr>
                </a:outerShdw>
              </a:effectLst>
            </a:endParaRPr>
          </a:p>
        </p:txBody>
      </p:sp>
      <p:pic>
        <p:nvPicPr>
          <p:cNvPr id="29" name="Picture 3" descr="C:\Documents and Settings\gbarrientos\Mis documentos\2010\35 Formatos\Nueva Imagen SIAPA\FONDO 3.jpg"/>
          <p:cNvPicPr>
            <a:picLocks noChangeAspect="1" noChangeArrowheads="1"/>
          </p:cNvPicPr>
          <p:nvPr/>
        </p:nvPicPr>
        <p:blipFill>
          <a:blip r:embed="rId4" cstate="print">
            <a:clrChange>
              <a:clrFrom>
                <a:srgbClr val="FFFFFF"/>
              </a:clrFrom>
              <a:clrTo>
                <a:srgbClr val="FFFFFF">
                  <a:alpha val="0"/>
                </a:srgbClr>
              </a:clrTo>
            </a:clrChange>
            <a:lum bright="-10000" contrast="10000"/>
          </a:blip>
          <a:srcRect l="4700" t="8460" r="83800" b="72050"/>
          <a:stretch>
            <a:fillRect/>
          </a:stretch>
        </p:blipFill>
        <p:spPr bwMode="auto">
          <a:xfrm>
            <a:off x="8532440" y="144016"/>
            <a:ext cx="488330" cy="62068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 Gráfico"/>
          <p:cNvGraphicFramePr/>
          <p:nvPr/>
        </p:nvGraphicFramePr>
        <p:xfrm>
          <a:off x="1679710" y="987450"/>
          <a:ext cx="7072330" cy="2873350"/>
        </p:xfrm>
        <a:graphic>
          <a:graphicData uri="http://schemas.openxmlformats.org/drawingml/2006/chart">
            <c:chart xmlns:c="http://schemas.openxmlformats.org/drawingml/2006/chart" xmlns:r="http://schemas.openxmlformats.org/officeDocument/2006/relationships" r:id="rId2"/>
          </a:graphicData>
        </a:graphic>
      </p:graphicFrame>
      <p:sp>
        <p:nvSpPr>
          <p:cNvPr id="39940" name="6 CuadroTexto"/>
          <p:cNvSpPr txBox="1">
            <a:spLocks noChangeArrowheads="1"/>
          </p:cNvSpPr>
          <p:nvPr/>
        </p:nvSpPr>
        <p:spPr bwMode="auto">
          <a:xfrm>
            <a:off x="179512" y="1641574"/>
            <a:ext cx="1584176" cy="923330"/>
          </a:xfrm>
          <a:prstGeom prst="rect">
            <a:avLst/>
          </a:prstGeom>
          <a:noFill/>
          <a:ln w="9525">
            <a:noFill/>
            <a:miter lim="800000"/>
            <a:headEnd/>
            <a:tailEnd/>
          </a:ln>
        </p:spPr>
        <p:txBody>
          <a:bodyPr wrap="square">
            <a:spAutoFit/>
          </a:bodyPr>
          <a:lstStyle/>
          <a:p>
            <a:pPr algn="r"/>
            <a:r>
              <a:rPr lang="es-MX" b="1" dirty="0" smtClean="0">
                <a:solidFill>
                  <a:srgbClr val="000099"/>
                </a:solidFill>
                <a:effectLst>
                  <a:outerShdw blurRad="38100" dist="38100" dir="2700000" algn="tl">
                    <a:srgbClr val="000000">
                      <a:alpha val="43137"/>
                    </a:srgbClr>
                  </a:outerShdw>
                </a:effectLst>
                <a:latin typeface="Calibri" pitchFamily="34" charset="0"/>
              </a:rPr>
              <a:t>Sistema Tarifario Actual </a:t>
            </a:r>
            <a:endParaRPr lang="es-MX" b="1" dirty="0">
              <a:solidFill>
                <a:srgbClr val="000099"/>
              </a:solidFill>
              <a:effectLst>
                <a:outerShdw blurRad="38100" dist="38100" dir="2700000" algn="tl">
                  <a:srgbClr val="000000">
                    <a:alpha val="43137"/>
                  </a:srgbClr>
                </a:outerShdw>
              </a:effectLst>
              <a:latin typeface="Calibri" pitchFamily="34" charset="0"/>
            </a:endParaRPr>
          </a:p>
        </p:txBody>
      </p:sp>
      <p:sp>
        <p:nvSpPr>
          <p:cNvPr id="39941" name="7 CuadroTexto"/>
          <p:cNvSpPr txBox="1">
            <a:spLocks noChangeArrowheads="1"/>
          </p:cNvSpPr>
          <p:nvPr/>
        </p:nvSpPr>
        <p:spPr bwMode="auto">
          <a:xfrm>
            <a:off x="323528" y="4676943"/>
            <a:ext cx="1480020" cy="1200329"/>
          </a:xfrm>
          <a:prstGeom prst="rect">
            <a:avLst/>
          </a:prstGeom>
          <a:noFill/>
          <a:ln w="9525">
            <a:noFill/>
            <a:miter lim="800000"/>
            <a:headEnd/>
            <a:tailEnd/>
          </a:ln>
        </p:spPr>
        <p:txBody>
          <a:bodyPr wrap="square">
            <a:spAutoFit/>
          </a:bodyPr>
          <a:lstStyle/>
          <a:p>
            <a:pPr algn="r"/>
            <a:r>
              <a:rPr lang="es-MX" b="1" dirty="0" smtClean="0">
                <a:solidFill>
                  <a:srgbClr val="000099"/>
                </a:solidFill>
                <a:effectLst>
                  <a:outerShdw blurRad="38100" dist="38100" dir="2700000" algn="tl">
                    <a:srgbClr val="000000">
                      <a:alpha val="43137"/>
                    </a:srgbClr>
                  </a:outerShdw>
                </a:effectLst>
                <a:latin typeface="Calibri" pitchFamily="34" charset="0"/>
              </a:rPr>
              <a:t>Nuevo Esquema Tarifario 2011</a:t>
            </a:r>
            <a:endParaRPr lang="es-MX" b="1" dirty="0">
              <a:solidFill>
                <a:srgbClr val="000099"/>
              </a:solidFill>
              <a:effectLst>
                <a:outerShdw blurRad="38100" dist="38100" dir="2700000" algn="tl">
                  <a:srgbClr val="000000">
                    <a:alpha val="43137"/>
                  </a:srgbClr>
                </a:outerShdw>
              </a:effectLst>
              <a:latin typeface="Calibri" pitchFamily="34" charset="0"/>
            </a:endParaRPr>
          </a:p>
        </p:txBody>
      </p:sp>
      <p:graphicFrame>
        <p:nvGraphicFramePr>
          <p:cNvPr id="9" name="2 Gráfico"/>
          <p:cNvGraphicFramePr/>
          <p:nvPr/>
        </p:nvGraphicFramePr>
        <p:xfrm>
          <a:off x="1751148" y="3860800"/>
          <a:ext cx="7000892" cy="29972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7 Conector recto"/>
          <p:cNvCxnSpPr/>
          <p:nvPr/>
        </p:nvCxnSpPr>
        <p:spPr>
          <a:xfrm rot="5400000">
            <a:off x="543636" y="2384884"/>
            <a:ext cx="2520280" cy="0"/>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rot="5400000">
            <a:off x="759660" y="5265204"/>
            <a:ext cx="2088232" cy="0"/>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pic>
        <p:nvPicPr>
          <p:cNvPr id="12" name="Picture 3" descr="C:\Documents and Settings\gbarrientos\Mis documentos\2010\35 Formatos\Nueva Imagen SIAPA\FONDO 3.jpg"/>
          <p:cNvPicPr>
            <a:picLocks noChangeAspect="1" noChangeArrowheads="1"/>
          </p:cNvPicPr>
          <p:nvPr/>
        </p:nvPicPr>
        <p:blipFill>
          <a:blip r:embed="rId4" cstate="print">
            <a:clrChange>
              <a:clrFrom>
                <a:srgbClr val="FFFFFF"/>
              </a:clrFrom>
              <a:clrTo>
                <a:srgbClr val="FFFFFF">
                  <a:alpha val="0"/>
                </a:srgbClr>
              </a:clrTo>
            </a:clrChange>
            <a:lum bright="-10000" contrast="10000"/>
          </a:blip>
          <a:srcRect l="4700" t="8460" r="83800" b="72050"/>
          <a:stretch>
            <a:fillRect/>
          </a:stretch>
        </p:blipFill>
        <p:spPr bwMode="auto">
          <a:xfrm>
            <a:off x="8532440" y="144016"/>
            <a:ext cx="488330" cy="620688"/>
          </a:xfrm>
          <a:prstGeom prst="rect">
            <a:avLst/>
          </a:prstGeom>
          <a:noFill/>
        </p:spPr>
      </p:pic>
      <p:sp>
        <p:nvSpPr>
          <p:cNvPr id="13" name="12 Rectángulo redondeado"/>
          <p:cNvSpPr/>
          <p:nvPr/>
        </p:nvSpPr>
        <p:spPr>
          <a:xfrm>
            <a:off x="251520" y="260648"/>
            <a:ext cx="5616624" cy="792088"/>
          </a:xfrm>
          <a:prstGeom prst="roundRect">
            <a:avLst>
              <a:gd name="adj" fmla="val 10000"/>
            </a:avLst>
          </a:pr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a:lstStyle/>
          <a:p>
            <a:pPr lvl="0"/>
            <a:r>
              <a:rPr lang="es-MX" sz="2000" b="1" dirty="0" smtClean="0"/>
              <a:t>GESTIÓN FINANCIERA PARA LA INVERSIÓN </a:t>
            </a:r>
          </a:p>
          <a:p>
            <a:pPr lvl="0"/>
            <a:r>
              <a:rPr lang="es-MX" sz="2000" b="1" dirty="0" smtClean="0"/>
              <a:t>Subsidios a las cuotas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6" descr="http://www.emsavalles.com/fotos%20notas/agua_potable.jpg"/>
          <p:cNvPicPr>
            <a:picLocks noChangeAspect="1" noChangeArrowheads="1"/>
          </p:cNvPicPr>
          <p:nvPr/>
        </p:nvPicPr>
        <p:blipFill>
          <a:blip r:embed="rId2" cstate="print">
            <a:lum bright="20000"/>
          </a:blip>
          <a:srcRect/>
          <a:stretch>
            <a:fillRect/>
          </a:stretch>
        </p:blipFill>
        <p:spPr bwMode="auto">
          <a:xfrm>
            <a:off x="3275856" y="1800084"/>
            <a:ext cx="3131940" cy="2421004"/>
          </a:xfrm>
          <a:prstGeom prst="rect">
            <a:avLst/>
          </a:prstGeom>
          <a:ln>
            <a:noFill/>
          </a:ln>
          <a:effectLst>
            <a:softEdge rad="112500"/>
          </a:effectLst>
        </p:spPr>
      </p:pic>
      <p:sp>
        <p:nvSpPr>
          <p:cNvPr id="30" name="29 CuadroTexto"/>
          <p:cNvSpPr txBox="1"/>
          <p:nvPr/>
        </p:nvSpPr>
        <p:spPr>
          <a:xfrm>
            <a:off x="1475656" y="1556792"/>
            <a:ext cx="2808312" cy="3877985"/>
          </a:xfrm>
          <a:prstGeom prst="rect">
            <a:avLst/>
          </a:prstGeom>
          <a:noFill/>
        </p:spPr>
        <p:txBody>
          <a:bodyPr wrap="square">
            <a:spAutoFit/>
          </a:bodyPr>
          <a:lstStyle/>
          <a:p>
            <a:pPr fontAlgn="auto">
              <a:spcBef>
                <a:spcPts val="0"/>
              </a:spcBef>
              <a:spcAft>
                <a:spcPts val="0"/>
              </a:spcAft>
              <a:defRPr/>
            </a:pPr>
            <a:r>
              <a:rPr lang="es-MX" sz="1400" dirty="0">
                <a:solidFill>
                  <a:srgbClr val="000099"/>
                </a:solidFill>
                <a:latin typeface="Arial" pitchFamily="34" charset="0"/>
                <a:cs typeface="Arial" pitchFamily="34" charset="0"/>
              </a:rPr>
              <a:t>En donde se pueda alcanzar el precio real en dos años </a:t>
            </a:r>
          </a:p>
          <a:p>
            <a:pPr fontAlgn="auto">
              <a:spcBef>
                <a:spcPts val="0"/>
              </a:spcBef>
              <a:spcAft>
                <a:spcPts val="0"/>
              </a:spcAft>
              <a:defRPr/>
            </a:pPr>
            <a:endParaRPr lang="es-MX" sz="1400" dirty="0">
              <a:solidFill>
                <a:srgbClr val="000099"/>
              </a:solidFill>
              <a:latin typeface="Arial" pitchFamily="34" charset="0"/>
              <a:cs typeface="Arial" pitchFamily="34" charset="0"/>
            </a:endParaRPr>
          </a:p>
          <a:p>
            <a:pPr fontAlgn="auto">
              <a:spcBef>
                <a:spcPts val="0"/>
              </a:spcBef>
              <a:spcAft>
                <a:spcPts val="0"/>
              </a:spcAft>
              <a:defRPr/>
            </a:pPr>
            <a:r>
              <a:rPr lang="es-MX" sz="1400" dirty="0">
                <a:solidFill>
                  <a:srgbClr val="000099"/>
                </a:solidFill>
                <a:latin typeface="Arial" pitchFamily="34" charset="0"/>
                <a:cs typeface="Arial" pitchFamily="34" charset="0"/>
              </a:rPr>
              <a:t>Naturalmente que habría que considerar lo siguiente:</a:t>
            </a:r>
          </a:p>
          <a:p>
            <a:pPr fontAlgn="auto">
              <a:spcBef>
                <a:spcPts val="0"/>
              </a:spcBef>
              <a:spcAft>
                <a:spcPts val="0"/>
              </a:spcAft>
              <a:defRPr/>
            </a:pPr>
            <a:endParaRPr lang="es-MX" sz="1600" b="1" dirty="0">
              <a:solidFill>
                <a:srgbClr val="000099"/>
              </a:solidFill>
              <a:effectLst>
                <a:outerShdw blurRad="38100" dist="38100" dir="2700000" algn="tl">
                  <a:srgbClr val="000000">
                    <a:alpha val="43137"/>
                  </a:srgbClr>
                </a:outerShdw>
              </a:effectLst>
              <a:latin typeface="Arial" pitchFamily="34" charset="0"/>
              <a:cs typeface="Arial" pitchFamily="34" charset="0"/>
            </a:endParaRPr>
          </a:p>
          <a:p>
            <a:pPr marL="228600" indent="-228600" fontAlgn="auto">
              <a:spcBef>
                <a:spcPts val="0"/>
              </a:spcBef>
              <a:spcAft>
                <a:spcPts val="0"/>
              </a:spcAft>
              <a:buFontTx/>
              <a:buAutoNum type="alphaLcParenR"/>
              <a:defRPr/>
            </a:pPr>
            <a:r>
              <a:rPr lang="es-MX" sz="1600" b="1" dirty="0">
                <a:solidFill>
                  <a:srgbClr val="FF0000"/>
                </a:solidFill>
                <a:effectLst>
                  <a:outerShdw blurRad="38100" dist="38100" dir="2700000" algn="tl">
                    <a:srgbClr val="000000">
                      <a:alpha val="43137"/>
                    </a:srgbClr>
                  </a:outerShdw>
                </a:effectLst>
                <a:latin typeface="Arial" pitchFamily="34" charset="0"/>
                <a:cs typeface="Arial" pitchFamily="34" charset="0"/>
              </a:rPr>
              <a:t>a menor tiempo mayor ajuste </a:t>
            </a:r>
          </a:p>
          <a:p>
            <a:pPr marL="228600" indent="-228600" fontAlgn="auto">
              <a:spcBef>
                <a:spcPts val="0"/>
              </a:spcBef>
              <a:spcAft>
                <a:spcPts val="0"/>
              </a:spcAft>
              <a:buFontTx/>
              <a:buAutoNum type="alphaLcParenR"/>
              <a:defRPr/>
            </a:pPr>
            <a:endParaRPr lang="es-MX" sz="16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228600" indent="-228600" fontAlgn="auto">
              <a:spcBef>
                <a:spcPts val="0"/>
              </a:spcBef>
              <a:spcAft>
                <a:spcPts val="0"/>
              </a:spcAft>
              <a:buFontTx/>
              <a:buAutoNum type="alphaLcParenR"/>
              <a:defRPr/>
            </a:pPr>
            <a:r>
              <a:rPr lang="es-MX" sz="1600" b="1" dirty="0">
                <a:solidFill>
                  <a:srgbClr val="FF0000"/>
                </a:solidFill>
                <a:effectLst>
                  <a:outerShdw blurRad="38100" dist="38100" dir="2700000" algn="tl">
                    <a:srgbClr val="000000">
                      <a:alpha val="43137"/>
                    </a:srgbClr>
                  </a:outerShdw>
                </a:effectLst>
                <a:latin typeface="Arial" pitchFamily="34" charset="0"/>
                <a:cs typeface="Arial" pitchFamily="34" charset="0"/>
              </a:rPr>
              <a:t>a mayor tiempo mayor desgaste</a:t>
            </a:r>
            <a:r>
              <a:rPr lang="es-MX" sz="1600" dirty="0" smtClean="0">
                <a:solidFill>
                  <a:srgbClr val="FF0000"/>
                </a:solidFill>
                <a:latin typeface="Arial" pitchFamily="34" charset="0"/>
                <a:cs typeface="Arial" pitchFamily="34" charset="0"/>
              </a:rPr>
              <a:t>.</a:t>
            </a:r>
          </a:p>
          <a:p>
            <a:pPr marL="228600" indent="-228600" fontAlgn="auto">
              <a:spcBef>
                <a:spcPts val="0"/>
              </a:spcBef>
              <a:spcAft>
                <a:spcPts val="0"/>
              </a:spcAft>
              <a:buFontTx/>
              <a:buAutoNum type="alphaLcParenR"/>
              <a:defRPr/>
            </a:pPr>
            <a:endParaRPr lang="es-MX" sz="1600" dirty="0" smtClean="0">
              <a:solidFill>
                <a:srgbClr val="FF0000"/>
              </a:solidFill>
              <a:latin typeface="Arial" pitchFamily="34" charset="0"/>
              <a:cs typeface="Arial" pitchFamily="34" charset="0"/>
            </a:endParaRPr>
          </a:p>
          <a:p>
            <a:pPr marL="228600" indent="-228600" fontAlgn="auto">
              <a:spcBef>
                <a:spcPts val="0"/>
              </a:spcBef>
              <a:spcAft>
                <a:spcPts val="0"/>
              </a:spcAft>
              <a:buFontTx/>
              <a:buAutoNum type="alphaLcParenR"/>
              <a:defRPr/>
            </a:pPr>
            <a:r>
              <a:rPr lang="es-MX" sz="16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Transferir la facultad de aprobar  las tarifas a un Consejo Consultivo Tarifario.</a:t>
            </a:r>
            <a:endParaRPr lang="es-MX" sz="16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5" name="34 Rectángulo redondeado"/>
          <p:cNvSpPr/>
          <p:nvPr/>
        </p:nvSpPr>
        <p:spPr>
          <a:xfrm>
            <a:off x="5220072" y="1196752"/>
            <a:ext cx="2328722" cy="2959988"/>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b">
              <a:spcBef>
                <a:spcPts val="0"/>
              </a:spcBef>
              <a:spcAft>
                <a:spcPts val="0"/>
              </a:spcAft>
              <a:defRPr/>
            </a:pPr>
            <a:r>
              <a:rPr lang="es-MX" dirty="0">
                <a:solidFill>
                  <a:schemeClr val="bg1"/>
                </a:solidFill>
                <a:latin typeface="Arial" pitchFamily="34" charset="0"/>
                <a:cs typeface="Arial" pitchFamily="34" charset="0"/>
              </a:rPr>
              <a:t>-$522,463,937.04</a:t>
            </a:r>
          </a:p>
        </p:txBody>
      </p:sp>
      <p:grpSp>
        <p:nvGrpSpPr>
          <p:cNvPr id="2" name="39 Grupo"/>
          <p:cNvGrpSpPr>
            <a:grpSpLocks/>
          </p:cNvGrpSpPr>
          <p:nvPr/>
        </p:nvGrpSpPr>
        <p:grpSpPr bwMode="auto">
          <a:xfrm>
            <a:off x="5148263" y="1142382"/>
            <a:ext cx="2447925" cy="5361602"/>
            <a:chOff x="3419872" y="1503606"/>
            <a:chExt cx="2306868" cy="5280125"/>
          </a:xfrm>
        </p:grpSpPr>
        <p:sp>
          <p:nvSpPr>
            <p:cNvPr id="24" name="23 Rectángulo redondeado"/>
            <p:cNvSpPr/>
            <p:nvPr/>
          </p:nvSpPr>
          <p:spPr>
            <a:xfrm>
              <a:off x="3419872" y="2564904"/>
              <a:ext cx="2306867" cy="2016225"/>
            </a:xfrm>
            <a:prstGeom prst="roundRect">
              <a:avLst/>
            </a:prstGeom>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MX" sz="1400" dirty="0">
                  <a:solidFill>
                    <a:schemeClr val="bg1"/>
                  </a:solidFill>
                  <a:latin typeface="Arial" pitchFamily="34" charset="0"/>
                  <a:cs typeface="Arial" pitchFamily="34" charset="0"/>
                </a:rPr>
                <a:t>Recuperación </a:t>
              </a:r>
            </a:p>
            <a:p>
              <a:pPr algn="ctr" fontAlgn="auto">
                <a:spcBef>
                  <a:spcPts val="0"/>
                </a:spcBef>
                <a:spcAft>
                  <a:spcPts val="0"/>
                </a:spcAft>
                <a:defRPr/>
              </a:pPr>
              <a:r>
                <a:rPr lang="es-MX" sz="1400" dirty="0">
                  <a:solidFill>
                    <a:schemeClr val="bg1"/>
                  </a:solidFill>
                  <a:latin typeface="Arial" pitchFamily="34" charset="0"/>
                  <a:cs typeface="Arial" pitchFamily="34" charset="0"/>
                </a:rPr>
                <a:t>año 1</a:t>
              </a:r>
            </a:p>
            <a:p>
              <a:pPr algn="ctr" fontAlgn="auto">
                <a:spcBef>
                  <a:spcPts val="0"/>
                </a:spcBef>
                <a:spcAft>
                  <a:spcPts val="0"/>
                </a:spcAft>
                <a:defRPr/>
              </a:pPr>
              <a:r>
                <a:rPr lang="es-MX" sz="1600" b="1" dirty="0">
                  <a:solidFill>
                    <a:schemeClr val="bg1"/>
                  </a:solidFill>
                </a:rPr>
                <a:t>$372,797,427.46 </a:t>
              </a:r>
              <a:endParaRPr lang="es-MX" sz="1600" b="1" dirty="0">
                <a:solidFill>
                  <a:schemeClr val="bg1"/>
                </a:solidFill>
                <a:latin typeface="Arial" pitchFamily="34" charset="0"/>
                <a:cs typeface="Arial" pitchFamily="34" charset="0"/>
              </a:endParaRPr>
            </a:p>
          </p:txBody>
        </p:sp>
        <p:sp>
          <p:nvSpPr>
            <p:cNvPr id="25" name="24 Rectángulo redondeado"/>
            <p:cNvSpPr/>
            <p:nvPr/>
          </p:nvSpPr>
          <p:spPr>
            <a:xfrm>
              <a:off x="3419872" y="1503606"/>
              <a:ext cx="2306868" cy="1103743"/>
            </a:xfrm>
            <a:prstGeom prst="roundRect">
              <a:avLst/>
            </a:prstGeom>
            <a:solidFill>
              <a:srgbClr val="92D050"/>
            </a:solid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s-MX" sz="1400" dirty="0">
                  <a:solidFill>
                    <a:schemeClr val="bg1"/>
                  </a:solidFill>
                  <a:latin typeface="Arial" pitchFamily="34" charset="0"/>
                  <a:cs typeface="Arial" pitchFamily="34" charset="0"/>
                </a:rPr>
                <a:t>Recuperación año 2</a:t>
              </a:r>
            </a:p>
            <a:p>
              <a:pPr algn="ctr" fontAlgn="auto">
                <a:spcBef>
                  <a:spcPts val="0"/>
                </a:spcBef>
                <a:spcAft>
                  <a:spcPts val="0"/>
                </a:spcAft>
                <a:defRPr/>
              </a:pPr>
              <a:r>
                <a:rPr lang="es-MX" sz="1400" dirty="0">
                  <a:solidFill>
                    <a:schemeClr val="bg1"/>
                  </a:solidFill>
                </a:rPr>
                <a:t>$149,666,509.60 </a:t>
              </a:r>
              <a:endParaRPr lang="es-MX" sz="1400" dirty="0">
                <a:solidFill>
                  <a:schemeClr val="bg1"/>
                </a:solidFill>
                <a:latin typeface="Arial" pitchFamily="34" charset="0"/>
                <a:cs typeface="Arial" pitchFamily="34" charset="0"/>
              </a:endParaRPr>
            </a:p>
          </p:txBody>
        </p:sp>
        <p:sp>
          <p:nvSpPr>
            <p:cNvPr id="26" name="25 Rectángulo"/>
            <p:cNvSpPr/>
            <p:nvPr/>
          </p:nvSpPr>
          <p:spPr>
            <a:xfrm>
              <a:off x="3528929" y="4677343"/>
              <a:ext cx="2116407" cy="2106388"/>
            </a:xfrm>
            <a:prstGeom prst="rect">
              <a:avLst/>
            </a:prstGeom>
            <a:solidFill>
              <a:srgbClr val="FF9900"/>
            </a:solidFill>
            <a:ln/>
          </p:spPr>
          <p:style>
            <a:lnRef idx="0">
              <a:schemeClr val="accent1"/>
            </a:lnRef>
            <a:fillRef idx="3">
              <a:schemeClr val="accent1"/>
            </a:fillRef>
            <a:effectRef idx="3">
              <a:schemeClr val="accent1"/>
            </a:effectRef>
            <a:fontRef idx="minor">
              <a:schemeClr val="lt1"/>
            </a:fontRef>
          </p:style>
          <p:txBody>
            <a:bodyPr>
              <a:spAutoFit/>
            </a:bodyPr>
            <a:lstStyle/>
            <a:p>
              <a:pPr fontAlgn="auto">
                <a:spcBef>
                  <a:spcPts val="0"/>
                </a:spcBef>
                <a:spcAft>
                  <a:spcPts val="0"/>
                </a:spcAft>
                <a:defRPr/>
              </a:pPr>
              <a:r>
                <a:rPr lang="es-MX" sz="1400" dirty="0">
                  <a:solidFill>
                    <a:schemeClr val="tx1"/>
                  </a:solidFill>
                  <a:latin typeface="Arial" pitchFamily="34" charset="0"/>
                  <a:cs typeface="Arial" pitchFamily="34" charset="0"/>
                </a:rPr>
                <a:t>Escenario SIAPA</a:t>
              </a:r>
            </a:p>
            <a:p>
              <a:pPr fontAlgn="auto">
                <a:spcBef>
                  <a:spcPts val="0"/>
                </a:spcBef>
                <a:spcAft>
                  <a:spcPts val="0"/>
                </a:spcAft>
                <a:defRPr/>
              </a:pPr>
              <a:r>
                <a:rPr lang="es-MX" sz="1200" dirty="0">
                  <a:solidFill>
                    <a:schemeClr val="tx1"/>
                  </a:solidFill>
                  <a:latin typeface="Arial" pitchFamily="34" charset="0"/>
                  <a:cs typeface="Arial" pitchFamily="34" charset="0"/>
                </a:rPr>
                <a:t>a) Se ajustan los precios  en </a:t>
              </a:r>
            </a:p>
            <a:p>
              <a:pPr fontAlgn="auto">
                <a:spcBef>
                  <a:spcPts val="0"/>
                </a:spcBef>
                <a:spcAft>
                  <a:spcPts val="0"/>
                </a:spcAft>
                <a:defRPr/>
              </a:pPr>
              <a:r>
                <a:rPr lang="es-MX" sz="1200" dirty="0">
                  <a:solidFill>
                    <a:schemeClr val="tx1"/>
                  </a:solidFill>
                  <a:latin typeface="Arial" pitchFamily="34" charset="0"/>
                  <a:cs typeface="Arial" pitchFamily="34" charset="0"/>
                </a:rPr>
                <a:t>enero del 2011</a:t>
              </a:r>
            </a:p>
            <a:p>
              <a:pPr fontAlgn="auto">
                <a:spcBef>
                  <a:spcPts val="0"/>
                </a:spcBef>
                <a:spcAft>
                  <a:spcPts val="0"/>
                </a:spcAft>
                <a:defRPr/>
              </a:pPr>
              <a:r>
                <a:rPr lang="es-MX" sz="1200" dirty="0">
                  <a:solidFill>
                    <a:schemeClr val="tx1"/>
                  </a:solidFill>
                  <a:latin typeface="Arial" pitchFamily="34" charset="0"/>
                  <a:cs typeface="Arial" pitchFamily="34" charset="0"/>
                </a:rPr>
                <a:t>b) Se  transfiere la autorización de tarifas a l SIAPA </a:t>
              </a:r>
            </a:p>
            <a:p>
              <a:pPr fontAlgn="auto">
                <a:spcBef>
                  <a:spcPts val="0"/>
                </a:spcBef>
                <a:spcAft>
                  <a:spcPts val="0"/>
                </a:spcAft>
                <a:defRPr/>
              </a:pPr>
              <a:r>
                <a:rPr lang="es-MX" sz="1200" dirty="0">
                  <a:solidFill>
                    <a:schemeClr val="tx1"/>
                  </a:solidFill>
                  <a:latin typeface="Arial" pitchFamily="34" charset="0"/>
                  <a:cs typeface="Arial" pitchFamily="34" charset="0"/>
                </a:rPr>
                <a:t>c) Se realiza ajuste </a:t>
              </a:r>
            </a:p>
            <a:p>
              <a:pPr fontAlgn="auto">
                <a:spcBef>
                  <a:spcPts val="0"/>
                </a:spcBef>
                <a:spcAft>
                  <a:spcPts val="0"/>
                </a:spcAft>
                <a:defRPr/>
              </a:pPr>
              <a:r>
                <a:rPr lang="es-MX" sz="1200" dirty="0">
                  <a:solidFill>
                    <a:schemeClr val="tx1"/>
                  </a:solidFill>
                  <a:latin typeface="Arial" pitchFamily="34" charset="0"/>
                  <a:cs typeface="Arial" pitchFamily="34" charset="0"/>
                </a:rPr>
                <a:t>en el 2012 </a:t>
              </a:r>
            </a:p>
            <a:p>
              <a:pPr fontAlgn="auto">
                <a:spcBef>
                  <a:spcPts val="0"/>
                </a:spcBef>
                <a:spcAft>
                  <a:spcPts val="0"/>
                </a:spcAft>
                <a:defRPr/>
              </a:pPr>
              <a:r>
                <a:rPr lang="es-MX" sz="1200" dirty="0">
                  <a:solidFill>
                    <a:schemeClr val="tx1"/>
                  </a:solidFill>
                  <a:latin typeface="Arial" pitchFamily="34" charset="0"/>
                  <a:cs typeface="Arial" pitchFamily="34" charset="0"/>
                </a:rPr>
                <a:t>d) En el 2013 se</a:t>
              </a:r>
            </a:p>
            <a:p>
              <a:pPr fontAlgn="auto">
                <a:spcBef>
                  <a:spcPts val="0"/>
                </a:spcBef>
                <a:spcAft>
                  <a:spcPts val="0"/>
                </a:spcAft>
                <a:defRPr/>
              </a:pPr>
              <a:r>
                <a:rPr lang="es-MX" sz="1200" dirty="0">
                  <a:solidFill>
                    <a:schemeClr val="tx1"/>
                  </a:solidFill>
                  <a:latin typeface="Arial" pitchFamily="34" charset="0"/>
                  <a:cs typeface="Arial" pitchFamily="34" charset="0"/>
                </a:rPr>
                <a:t>aplica el algoritmo.</a:t>
              </a:r>
            </a:p>
            <a:p>
              <a:pPr fontAlgn="auto">
                <a:spcBef>
                  <a:spcPts val="0"/>
                </a:spcBef>
                <a:spcAft>
                  <a:spcPts val="0"/>
                </a:spcAft>
                <a:defRPr/>
              </a:pPr>
              <a:endParaRPr lang="es-MX" sz="1100" dirty="0">
                <a:latin typeface="Arial" pitchFamily="34" charset="0"/>
                <a:cs typeface="Arial" pitchFamily="34" charset="0"/>
              </a:endParaRPr>
            </a:p>
          </p:txBody>
        </p:sp>
      </p:grpSp>
      <p:pic>
        <p:nvPicPr>
          <p:cNvPr id="10" name="Picture 3" descr="C:\Documents and Settings\gbarrientos\Mis documentos\2010\35 Formatos\Nueva Imagen SIAPA\FONDO 3.jpg"/>
          <p:cNvPicPr>
            <a:picLocks noChangeAspect="1" noChangeArrowheads="1"/>
          </p:cNvPicPr>
          <p:nvPr/>
        </p:nvPicPr>
        <p:blipFill>
          <a:blip r:embed="rId3" cstate="print">
            <a:clrChange>
              <a:clrFrom>
                <a:srgbClr val="FFFFFF"/>
              </a:clrFrom>
              <a:clrTo>
                <a:srgbClr val="FFFFFF">
                  <a:alpha val="0"/>
                </a:srgbClr>
              </a:clrTo>
            </a:clrChange>
            <a:lum bright="-10000" contrast="10000"/>
          </a:blip>
          <a:srcRect l="4700" t="8460" r="83800" b="72050"/>
          <a:stretch>
            <a:fillRect/>
          </a:stretch>
        </p:blipFill>
        <p:spPr bwMode="auto">
          <a:xfrm>
            <a:off x="8532440" y="144016"/>
            <a:ext cx="488330" cy="620688"/>
          </a:xfrm>
          <a:prstGeom prst="rect">
            <a:avLst/>
          </a:prstGeom>
          <a:noFill/>
        </p:spPr>
      </p:pic>
      <p:sp>
        <p:nvSpPr>
          <p:cNvPr id="11" name="10 Rectángulo redondeado"/>
          <p:cNvSpPr/>
          <p:nvPr/>
        </p:nvSpPr>
        <p:spPr>
          <a:xfrm>
            <a:off x="251520" y="260648"/>
            <a:ext cx="5616624" cy="792088"/>
          </a:xfrm>
          <a:prstGeom prst="roundRect">
            <a:avLst>
              <a:gd name="adj" fmla="val 10000"/>
            </a:avLst>
          </a:pr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a:lstStyle/>
          <a:p>
            <a:pPr lvl="0"/>
            <a:r>
              <a:rPr lang="es-MX" sz="2000" b="1" dirty="0" smtClean="0"/>
              <a:t>GESTIÓN FINANCIERA PARA LA INVERSIÓN </a:t>
            </a:r>
          </a:p>
          <a:p>
            <a:pPr lvl="0"/>
            <a:r>
              <a:rPr lang="es-MX" sz="2000" b="1" dirty="0" smtClean="0"/>
              <a:t>Recuperación del Costo Real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positivodigital1.googlepages.com/agua-potable.jpg"/>
          <p:cNvPicPr>
            <a:picLocks noChangeAspect="1" noChangeArrowheads="1"/>
          </p:cNvPicPr>
          <p:nvPr/>
        </p:nvPicPr>
        <p:blipFill>
          <a:blip r:embed="rId3" cstate="print">
            <a:lum bright="40000"/>
          </a:blip>
          <a:srcRect/>
          <a:stretch>
            <a:fillRect/>
          </a:stretch>
        </p:blipFill>
        <p:spPr bwMode="auto">
          <a:xfrm>
            <a:off x="3633288" y="1052364"/>
            <a:ext cx="4616405" cy="3456756"/>
          </a:xfrm>
          <a:prstGeom prst="rect">
            <a:avLst/>
          </a:prstGeom>
          <a:ln>
            <a:noFill/>
          </a:ln>
          <a:effectLst>
            <a:softEdge rad="112500"/>
          </a:effectLst>
        </p:spPr>
      </p:pic>
      <p:graphicFrame>
        <p:nvGraphicFramePr>
          <p:cNvPr id="22" name="21 Marcador de contenido"/>
          <p:cNvGraphicFramePr>
            <a:graphicFrameLocks noGrp="1"/>
          </p:cNvGraphicFramePr>
          <p:nvPr>
            <p:ph sz="half" idx="2"/>
          </p:nvPr>
        </p:nvGraphicFramePr>
        <p:xfrm>
          <a:off x="0" y="1226334"/>
          <a:ext cx="4325908" cy="52689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5 Marcador de texto"/>
          <p:cNvSpPr txBox="1">
            <a:spLocks/>
          </p:cNvSpPr>
          <p:nvPr/>
        </p:nvSpPr>
        <p:spPr>
          <a:xfrm>
            <a:off x="4572000" y="1196752"/>
            <a:ext cx="4544691" cy="1039242"/>
          </a:xfrm>
          <a:prstGeom prst="rect">
            <a:avLst/>
          </a:prstGeom>
        </p:spPr>
        <p:txBody>
          <a:bodyPr anchor="b"/>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smtClean="0">
                <a:ln>
                  <a:noFill/>
                </a:ln>
                <a:solidFill>
                  <a:schemeClr val="tx1"/>
                </a:solidFill>
                <a:effectLst/>
                <a:uLnTx/>
                <a:uFillTx/>
                <a:latin typeface="+mn-lt"/>
                <a:ea typeface="+mn-ea"/>
                <a:cs typeface="+mn-cs"/>
              </a:rPr>
              <a:t>Situación</a:t>
            </a:r>
            <a:r>
              <a:rPr kumimoji="0" lang="es-MX" sz="2000" b="1" i="0" u="none" strike="noStrike" kern="1200" cap="none" spc="0" normalizeH="0" noProof="0" dirty="0" smtClean="0">
                <a:ln>
                  <a:noFill/>
                </a:ln>
                <a:solidFill>
                  <a:schemeClr val="tx1"/>
                </a:solidFill>
                <a:effectLst/>
                <a:uLnTx/>
                <a:uFillTx/>
                <a:latin typeface="+mn-lt"/>
                <a:ea typeface="+mn-ea"/>
                <a:cs typeface="+mn-cs"/>
              </a:rPr>
              <a:t> </a:t>
            </a:r>
            <a:r>
              <a:rPr kumimoji="0" lang="es-MX" sz="2000" b="1" i="0" u="none" strike="noStrike" kern="1200" cap="none" spc="0" normalizeH="0" baseline="0" noProof="0" dirty="0" smtClean="0">
                <a:ln>
                  <a:noFill/>
                </a:ln>
                <a:solidFill>
                  <a:schemeClr val="tx1"/>
                </a:solidFill>
                <a:effectLst/>
                <a:uLnTx/>
                <a:uFillTx/>
                <a:latin typeface="+mn-lt"/>
                <a:ea typeface="+mn-ea"/>
                <a:cs typeface="+mn-cs"/>
              </a:rPr>
              <a:t>de nuestra participación en el programa</a:t>
            </a:r>
            <a:r>
              <a:rPr kumimoji="0" lang="es-MX" sz="2000" b="1" i="0" u="none" strike="noStrike" kern="1200" cap="none" spc="0" normalizeH="0" noProof="0" dirty="0" smtClean="0">
                <a:ln>
                  <a:noFill/>
                </a:ln>
                <a:solidFill>
                  <a:schemeClr val="tx1"/>
                </a:solidFill>
                <a:effectLst/>
                <a:uLnTx/>
                <a:uFillTx/>
                <a:latin typeface="+mn-lt"/>
                <a:ea typeface="+mn-ea"/>
                <a:cs typeface="+mn-cs"/>
              </a:rPr>
              <a:t> de mejora integral de la gestión</a:t>
            </a:r>
            <a:r>
              <a:rPr kumimoji="0" lang="es-MX" sz="2000" b="1" i="0" u="none" strike="noStrike" kern="1200" cap="none" spc="0" normalizeH="0" baseline="0" noProof="0" dirty="0" smtClean="0">
                <a:ln>
                  <a:noFill/>
                </a:ln>
                <a:solidFill>
                  <a:schemeClr val="tx1"/>
                </a:solidFill>
                <a:effectLst/>
                <a:uLnTx/>
                <a:uFillTx/>
                <a:latin typeface="+mn-lt"/>
                <a:ea typeface="+mn-ea"/>
                <a:cs typeface="+mn-cs"/>
              </a:rPr>
              <a:t> de PROMAGUA</a:t>
            </a:r>
            <a:endParaRPr kumimoji="0" lang="es-ES" sz="2000" b="1"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0" name="8 Marcador de contenido"/>
          <p:cNvGraphicFramePr>
            <a:graphicFrameLocks/>
          </p:cNvGraphicFramePr>
          <p:nvPr/>
        </p:nvGraphicFramePr>
        <p:xfrm>
          <a:off x="4572000" y="2420888"/>
          <a:ext cx="4286280" cy="40941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8" name="27 CuadroTexto"/>
          <p:cNvSpPr txBox="1"/>
          <p:nvPr/>
        </p:nvSpPr>
        <p:spPr>
          <a:xfrm>
            <a:off x="323528" y="5805264"/>
            <a:ext cx="3214710" cy="646331"/>
          </a:xfrm>
          <a:prstGeom prst="rect">
            <a:avLst/>
          </a:prstGeom>
          <a:noFill/>
        </p:spPr>
        <p:txBody>
          <a:bodyPr wrap="square" rtlCol="0">
            <a:spAutoFit/>
          </a:bodyPr>
          <a:lstStyle/>
          <a:p>
            <a:r>
              <a:rPr lang="es-MX" b="1" dirty="0" smtClean="0"/>
              <a:t>NUEVA MEZCLA DE RECURSOS PARA INVERSIÓN</a:t>
            </a:r>
            <a:endParaRPr lang="es-ES" b="1" dirty="0"/>
          </a:p>
        </p:txBody>
      </p:sp>
      <p:sp>
        <p:nvSpPr>
          <p:cNvPr id="6" name="5 Rectángulo redondeado"/>
          <p:cNvSpPr/>
          <p:nvPr/>
        </p:nvSpPr>
        <p:spPr>
          <a:xfrm>
            <a:off x="251520" y="260648"/>
            <a:ext cx="5616624" cy="792088"/>
          </a:xfrm>
          <a:prstGeom prst="roundRect">
            <a:avLst>
              <a:gd name="adj" fmla="val 10000"/>
            </a:avLst>
          </a:pr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a:lstStyle/>
          <a:p>
            <a:pPr lvl="0"/>
            <a:r>
              <a:rPr lang="es-MX" sz="2000" b="1" dirty="0" smtClean="0"/>
              <a:t>GESTIÓN FINANCIERA PARA LA INVERSIÓN </a:t>
            </a:r>
          </a:p>
        </p:txBody>
      </p:sp>
      <p:pic>
        <p:nvPicPr>
          <p:cNvPr id="9" name="Picture 3" descr="C:\Documents and Settings\gbarrientos\Mis documentos\2010\35 Formatos\Nueva Imagen SIAPA\FONDO 3.jpg"/>
          <p:cNvPicPr>
            <a:picLocks noChangeAspect="1" noChangeArrowheads="1"/>
          </p:cNvPicPr>
          <p:nvPr/>
        </p:nvPicPr>
        <p:blipFill>
          <a:blip r:embed="rId14" cstate="print">
            <a:clrChange>
              <a:clrFrom>
                <a:srgbClr val="FFFFFF"/>
              </a:clrFrom>
              <a:clrTo>
                <a:srgbClr val="FFFFFF">
                  <a:alpha val="0"/>
                </a:srgbClr>
              </a:clrTo>
            </a:clrChange>
            <a:lum bright="-10000" contrast="10000"/>
          </a:blip>
          <a:srcRect l="4700" t="8460" r="83800" b="72050"/>
          <a:stretch>
            <a:fillRect/>
          </a:stretch>
        </p:blipFill>
        <p:spPr bwMode="auto">
          <a:xfrm>
            <a:off x="8532440" y="144016"/>
            <a:ext cx="488330" cy="62068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5" descr="foto memoria AA07 33"/>
          <p:cNvPicPr>
            <a:picLocks noChangeAspect="1" noChangeArrowheads="1"/>
          </p:cNvPicPr>
          <p:nvPr/>
        </p:nvPicPr>
        <p:blipFill>
          <a:blip r:embed="rId2" cstate="print"/>
          <a:srcRect l="54816" r="5185"/>
          <a:stretch>
            <a:fillRect/>
          </a:stretch>
        </p:blipFill>
        <p:spPr bwMode="auto">
          <a:xfrm>
            <a:off x="3059832" y="1279667"/>
            <a:ext cx="3240360" cy="5400601"/>
          </a:xfrm>
          <a:prstGeom prst="rect">
            <a:avLst/>
          </a:prstGeom>
          <a:ln>
            <a:noFill/>
          </a:ln>
          <a:effectLst>
            <a:outerShdw blurRad="292100" dist="139700" dir="2700000" algn="tl" rotWithShape="0">
              <a:srgbClr val="333333">
                <a:alpha val="65000"/>
              </a:srgbClr>
            </a:outerShdw>
          </a:effectLst>
        </p:spPr>
      </p:pic>
      <p:sp>
        <p:nvSpPr>
          <p:cNvPr id="4" name="3 Título"/>
          <p:cNvSpPr>
            <a:spLocks noGrp="1"/>
          </p:cNvSpPr>
          <p:nvPr>
            <p:ph type="title"/>
          </p:nvPr>
        </p:nvSpPr>
        <p:spPr/>
        <p:txBody>
          <a:bodyPr/>
          <a:lstStyle/>
          <a:p>
            <a:r>
              <a:rPr lang="es-MX" dirty="0" smtClean="0"/>
              <a:t>Beneficios del Esquema </a:t>
            </a:r>
            <a:endParaRPr lang="es-ES" dirty="0"/>
          </a:p>
        </p:txBody>
      </p:sp>
      <p:grpSp>
        <p:nvGrpSpPr>
          <p:cNvPr id="8" name="7 Grupo"/>
          <p:cNvGrpSpPr/>
          <p:nvPr/>
        </p:nvGrpSpPr>
        <p:grpSpPr>
          <a:xfrm>
            <a:off x="209382" y="1412776"/>
            <a:ext cx="8971130" cy="4597971"/>
            <a:chOff x="421742" y="1412776"/>
            <a:chExt cx="8425666" cy="4597971"/>
          </a:xfrm>
        </p:grpSpPr>
        <p:sp>
          <p:nvSpPr>
            <p:cNvPr id="9" name="8 Forma libre"/>
            <p:cNvSpPr/>
            <p:nvPr/>
          </p:nvSpPr>
          <p:spPr>
            <a:xfrm>
              <a:off x="421742" y="1484784"/>
              <a:ext cx="3962102" cy="4525963"/>
            </a:xfrm>
            <a:custGeom>
              <a:avLst/>
              <a:gdLst>
                <a:gd name="connsiteX0" fmla="*/ 0 w 3962102"/>
                <a:gd name="connsiteY0" fmla="*/ 396210 h 4525963"/>
                <a:gd name="connsiteX1" fmla="*/ 116048 w 3962102"/>
                <a:gd name="connsiteY1" fmla="*/ 116047 h 4525963"/>
                <a:gd name="connsiteX2" fmla="*/ 396211 w 3962102"/>
                <a:gd name="connsiteY2" fmla="*/ 0 h 4525963"/>
                <a:gd name="connsiteX3" fmla="*/ 3565892 w 3962102"/>
                <a:gd name="connsiteY3" fmla="*/ 0 h 4525963"/>
                <a:gd name="connsiteX4" fmla="*/ 3846055 w 3962102"/>
                <a:gd name="connsiteY4" fmla="*/ 116048 h 4525963"/>
                <a:gd name="connsiteX5" fmla="*/ 3962102 w 3962102"/>
                <a:gd name="connsiteY5" fmla="*/ 396211 h 4525963"/>
                <a:gd name="connsiteX6" fmla="*/ 3962102 w 3962102"/>
                <a:gd name="connsiteY6" fmla="*/ 4129753 h 4525963"/>
                <a:gd name="connsiteX7" fmla="*/ 3846055 w 3962102"/>
                <a:gd name="connsiteY7" fmla="*/ 4409916 h 4525963"/>
                <a:gd name="connsiteX8" fmla="*/ 3565892 w 3962102"/>
                <a:gd name="connsiteY8" fmla="*/ 4525963 h 4525963"/>
                <a:gd name="connsiteX9" fmla="*/ 396210 w 3962102"/>
                <a:gd name="connsiteY9" fmla="*/ 4525963 h 4525963"/>
                <a:gd name="connsiteX10" fmla="*/ 116047 w 3962102"/>
                <a:gd name="connsiteY10" fmla="*/ 4409916 h 4525963"/>
                <a:gd name="connsiteX11" fmla="*/ 0 w 3962102"/>
                <a:gd name="connsiteY11" fmla="*/ 4129753 h 4525963"/>
                <a:gd name="connsiteX12" fmla="*/ 0 w 3962102"/>
                <a:gd name="connsiteY12" fmla="*/ 396210 h 452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62102" h="4525963">
                  <a:moveTo>
                    <a:pt x="0" y="396210"/>
                  </a:moveTo>
                  <a:cubicBezTo>
                    <a:pt x="0" y="291129"/>
                    <a:pt x="41744" y="190351"/>
                    <a:pt x="116048" y="116047"/>
                  </a:cubicBezTo>
                  <a:cubicBezTo>
                    <a:pt x="190352" y="41743"/>
                    <a:pt x="291130" y="0"/>
                    <a:pt x="396211" y="0"/>
                  </a:cubicBezTo>
                  <a:lnTo>
                    <a:pt x="3565892" y="0"/>
                  </a:lnTo>
                  <a:cubicBezTo>
                    <a:pt x="3670973" y="0"/>
                    <a:pt x="3771751" y="41744"/>
                    <a:pt x="3846055" y="116048"/>
                  </a:cubicBezTo>
                  <a:cubicBezTo>
                    <a:pt x="3920359" y="190352"/>
                    <a:pt x="3962102" y="291130"/>
                    <a:pt x="3962102" y="396211"/>
                  </a:cubicBezTo>
                  <a:lnTo>
                    <a:pt x="3962102" y="4129753"/>
                  </a:lnTo>
                  <a:cubicBezTo>
                    <a:pt x="3962102" y="4234834"/>
                    <a:pt x="3920359" y="4335612"/>
                    <a:pt x="3846055" y="4409916"/>
                  </a:cubicBezTo>
                  <a:cubicBezTo>
                    <a:pt x="3771751" y="4484220"/>
                    <a:pt x="3670974" y="4525963"/>
                    <a:pt x="3565892" y="4525963"/>
                  </a:cubicBezTo>
                  <a:lnTo>
                    <a:pt x="396210" y="4525963"/>
                  </a:lnTo>
                  <a:cubicBezTo>
                    <a:pt x="291129" y="4525963"/>
                    <a:pt x="190351" y="4484219"/>
                    <a:pt x="116047" y="4409916"/>
                  </a:cubicBezTo>
                  <a:cubicBezTo>
                    <a:pt x="41743" y="4335612"/>
                    <a:pt x="0" y="4234834"/>
                    <a:pt x="0" y="4129753"/>
                  </a:cubicBezTo>
                  <a:lnTo>
                    <a:pt x="0" y="396210"/>
                  </a:lnTo>
                  <a:close/>
                </a:path>
              </a:pathLst>
            </a:custGeom>
            <a:noFill/>
          </p:spPr>
          <p:style>
            <a:lnRef idx="0">
              <a:schemeClr val="accent2">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179070" tIns="179070" rIns="179070" bIns="3347245" numCol="1" spcCol="1270" anchor="ctr" anchorCtr="0">
              <a:noAutofit/>
            </a:bodyPr>
            <a:lstStyle/>
            <a:p>
              <a:pPr lvl="0" algn="ctr" defTabSz="2089150">
                <a:lnSpc>
                  <a:spcPct val="90000"/>
                </a:lnSpc>
                <a:spcBef>
                  <a:spcPct val="0"/>
                </a:spcBef>
                <a:spcAft>
                  <a:spcPct val="35000"/>
                </a:spcAft>
              </a:pPr>
              <a:r>
                <a:rPr lang="es-MX" sz="4700" kern="1200" dirty="0" smtClean="0">
                  <a:solidFill>
                    <a:srgbClr val="953735"/>
                  </a:solidFill>
                  <a:effectLst>
                    <a:outerShdw blurRad="38100" dist="38100" dir="2700000" algn="tl">
                      <a:srgbClr val="000000">
                        <a:alpha val="43137"/>
                      </a:srgbClr>
                    </a:outerShdw>
                  </a:effectLst>
                </a:rPr>
                <a:t>Con </a:t>
              </a:r>
              <a:r>
                <a:rPr lang="es-MX" sz="4700" kern="1200" dirty="0" err="1" smtClean="0">
                  <a:solidFill>
                    <a:srgbClr val="953735"/>
                  </a:solidFill>
                  <a:effectLst>
                    <a:outerShdw blurRad="38100" dist="38100" dir="2700000" algn="tl">
                      <a:srgbClr val="000000">
                        <a:alpha val="43137"/>
                      </a:srgbClr>
                    </a:outerShdw>
                  </a:effectLst>
                </a:rPr>
                <a:t>PROMAG</a:t>
              </a:r>
              <a:r>
                <a:rPr lang="es-MX" sz="4700" kern="1200" dirty="0" err="1" smtClean="0">
                  <a:solidFill>
                    <a:schemeClr val="bg1"/>
                  </a:solidFill>
                  <a:effectLst>
                    <a:outerShdw blurRad="38100" dist="38100" dir="2700000" algn="tl">
                      <a:srgbClr val="000000">
                        <a:alpha val="43137"/>
                      </a:srgbClr>
                    </a:outerShdw>
                  </a:effectLst>
                </a:rPr>
                <a:t>UA</a:t>
              </a:r>
              <a:endParaRPr lang="es-ES" sz="4700" kern="1200" dirty="0">
                <a:solidFill>
                  <a:schemeClr val="bg1"/>
                </a:solidFill>
                <a:effectLst>
                  <a:outerShdw blurRad="38100" dist="38100" dir="2700000" algn="tl">
                    <a:srgbClr val="000000">
                      <a:alpha val="43137"/>
                    </a:srgbClr>
                  </a:outerShdw>
                </a:effectLst>
              </a:endParaRPr>
            </a:p>
          </p:txBody>
        </p:sp>
        <p:sp>
          <p:nvSpPr>
            <p:cNvPr id="10" name="9 Forma libre"/>
            <p:cNvSpPr/>
            <p:nvPr/>
          </p:nvSpPr>
          <p:spPr>
            <a:xfrm>
              <a:off x="463210" y="2766538"/>
              <a:ext cx="3544908" cy="984545"/>
            </a:xfrm>
            <a:custGeom>
              <a:avLst/>
              <a:gdLst>
                <a:gd name="connsiteX0" fmla="*/ 0 w 3544908"/>
                <a:gd name="connsiteY0" fmla="*/ 98455 h 984545"/>
                <a:gd name="connsiteX1" fmla="*/ 28837 w 3544908"/>
                <a:gd name="connsiteY1" fmla="*/ 28837 h 984545"/>
                <a:gd name="connsiteX2" fmla="*/ 98455 w 3544908"/>
                <a:gd name="connsiteY2" fmla="*/ 0 h 984545"/>
                <a:gd name="connsiteX3" fmla="*/ 3446453 w 3544908"/>
                <a:gd name="connsiteY3" fmla="*/ 0 h 984545"/>
                <a:gd name="connsiteX4" fmla="*/ 3516071 w 3544908"/>
                <a:gd name="connsiteY4" fmla="*/ 28837 h 984545"/>
                <a:gd name="connsiteX5" fmla="*/ 3544908 w 3544908"/>
                <a:gd name="connsiteY5" fmla="*/ 98455 h 984545"/>
                <a:gd name="connsiteX6" fmla="*/ 3544908 w 3544908"/>
                <a:gd name="connsiteY6" fmla="*/ 886090 h 984545"/>
                <a:gd name="connsiteX7" fmla="*/ 3516071 w 3544908"/>
                <a:gd name="connsiteY7" fmla="*/ 955708 h 984545"/>
                <a:gd name="connsiteX8" fmla="*/ 3446453 w 3544908"/>
                <a:gd name="connsiteY8" fmla="*/ 984545 h 984545"/>
                <a:gd name="connsiteX9" fmla="*/ 98455 w 3544908"/>
                <a:gd name="connsiteY9" fmla="*/ 984545 h 984545"/>
                <a:gd name="connsiteX10" fmla="*/ 28837 w 3544908"/>
                <a:gd name="connsiteY10" fmla="*/ 955708 h 984545"/>
                <a:gd name="connsiteX11" fmla="*/ 0 w 3544908"/>
                <a:gd name="connsiteY11" fmla="*/ 886090 h 984545"/>
                <a:gd name="connsiteX12" fmla="*/ 0 w 3544908"/>
                <a:gd name="connsiteY12" fmla="*/ 98455 h 9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44908" h="984545">
                  <a:moveTo>
                    <a:pt x="0" y="98455"/>
                  </a:moveTo>
                  <a:cubicBezTo>
                    <a:pt x="0" y="72343"/>
                    <a:pt x="10373" y="47301"/>
                    <a:pt x="28837" y="28837"/>
                  </a:cubicBezTo>
                  <a:cubicBezTo>
                    <a:pt x="47301" y="10373"/>
                    <a:pt x="72343" y="0"/>
                    <a:pt x="98455" y="0"/>
                  </a:cubicBezTo>
                  <a:lnTo>
                    <a:pt x="3446453" y="0"/>
                  </a:lnTo>
                  <a:cubicBezTo>
                    <a:pt x="3472565" y="0"/>
                    <a:pt x="3497607" y="10373"/>
                    <a:pt x="3516071" y="28837"/>
                  </a:cubicBezTo>
                  <a:cubicBezTo>
                    <a:pt x="3534535" y="47301"/>
                    <a:pt x="3544908" y="72343"/>
                    <a:pt x="3544908" y="98455"/>
                  </a:cubicBezTo>
                  <a:lnTo>
                    <a:pt x="3544908" y="886090"/>
                  </a:lnTo>
                  <a:cubicBezTo>
                    <a:pt x="3544908" y="912202"/>
                    <a:pt x="3534535" y="937244"/>
                    <a:pt x="3516071" y="955708"/>
                  </a:cubicBezTo>
                  <a:cubicBezTo>
                    <a:pt x="3497607" y="974172"/>
                    <a:pt x="3472565" y="984545"/>
                    <a:pt x="3446453" y="984545"/>
                  </a:cubicBezTo>
                  <a:lnTo>
                    <a:pt x="98455" y="984545"/>
                  </a:lnTo>
                  <a:cubicBezTo>
                    <a:pt x="72343" y="984545"/>
                    <a:pt x="47301" y="974172"/>
                    <a:pt x="28837" y="955708"/>
                  </a:cubicBezTo>
                  <a:cubicBezTo>
                    <a:pt x="10373" y="937244"/>
                    <a:pt x="0" y="912202"/>
                    <a:pt x="0" y="886090"/>
                  </a:cubicBezTo>
                  <a:lnTo>
                    <a:pt x="0" y="98455"/>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69476" tIns="59316" rIns="69476" bIns="59316" numCol="1" spcCol="1270" anchor="ctr" anchorCtr="0">
              <a:noAutofit/>
            </a:bodyPr>
            <a:lstStyle/>
            <a:p>
              <a:pPr lvl="0" algn="ctr" defTabSz="711200">
                <a:lnSpc>
                  <a:spcPct val="90000"/>
                </a:lnSpc>
                <a:spcBef>
                  <a:spcPct val="0"/>
                </a:spcBef>
                <a:spcAft>
                  <a:spcPct val="35000"/>
                </a:spcAft>
              </a:pPr>
              <a:r>
                <a:rPr lang="es-MX" sz="1600" kern="1200" dirty="0" smtClean="0"/>
                <a:t>Definir un Plan de Inversión a corto mediano y largo plazo que estaría soportado por un Modelo Financiero para hacerlo Sostenible</a:t>
              </a:r>
              <a:endParaRPr lang="es-ES" sz="1600" kern="1200" dirty="0"/>
            </a:p>
          </p:txBody>
        </p:sp>
        <p:sp>
          <p:nvSpPr>
            <p:cNvPr id="11" name="10 Forma libre"/>
            <p:cNvSpPr/>
            <p:nvPr/>
          </p:nvSpPr>
          <p:spPr>
            <a:xfrm>
              <a:off x="463663" y="3876083"/>
              <a:ext cx="3517450" cy="872346"/>
            </a:xfrm>
            <a:custGeom>
              <a:avLst/>
              <a:gdLst>
                <a:gd name="connsiteX0" fmla="*/ 0 w 3402019"/>
                <a:gd name="connsiteY0" fmla="*/ 87235 h 872346"/>
                <a:gd name="connsiteX1" fmla="*/ 25551 w 3402019"/>
                <a:gd name="connsiteY1" fmla="*/ 25551 h 872346"/>
                <a:gd name="connsiteX2" fmla="*/ 87236 w 3402019"/>
                <a:gd name="connsiteY2" fmla="*/ 1 h 872346"/>
                <a:gd name="connsiteX3" fmla="*/ 3314784 w 3402019"/>
                <a:gd name="connsiteY3" fmla="*/ 0 h 872346"/>
                <a:gd name="connsiteX4" fmla="*/ 3376468 w 3402019"/>
                <a:gd name="connsiteY4" fmla="*/ 25551 h 872346"/>
                <a:gd name="connsiteX5" fmla="*/ 3402018 w 3402019"/>
                <a:gd name="connsiteY5" fmla="*/ 87236 h 872346"/>
                <a:gd name="connsiteX6" fmla="*/ 3402019 w 3402019"/>
                <a:gd name="connsiteY6" fmla="*/ 785111 h 872346"/>
                <a:gd name="connsiteX7" fmla="*/ 3376468 w 3402019"/>
                <a:gd name="connsiteY7" fmla="*/ 846795 h 872346"/>
                <a:gd name="connsiteX8" fmla="*/ 3314784 w 3402019"/>
                <a:gd name="connsiteY8" fmla="*/ 872346 h 872346"/>
                <a:gd name="connsiteX9" fmla="*/ 87235 w 3402019"/>
                <a:gd name="connsiteY9" fmla="*/ 872346 h 872346"/>
                <a:gd name="connsiteX10" fmla="*/ 25551 w 3402019"/>
                <a:gd name="connsiteY10" fmla="*/ 846795 h 872346"/>
                <a:gd name="connsiteX11" fmla="*/ 1 w 3402019"/>
                <a:gd name="connsiteY11" fmla="*/ 785110 h 872346"/>
                <a:gd name="connsiteX12" fmla="*/ 0 w 3402019"/>
                <a:gd name="connsiteY12" fmla="*/ 87235 h 87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2019" h="872346">
                  <a:moveTo>
                    <a:pt x="0" y="87235"/>
                  </a:moveTo>
                  <a:cubicBezTo>
                    <a:pt x="0" y="64099"/>
                    <a:pt x="9191" y="41910"/>
                    <a:pt x="25551" y="25551"/>
                  </a:cubicBezTo>
                  <a:cubicBezTo>
                    <a:pt x="41911" y="9191"/>
                    <a:pt x="64099" y="1"/>
                    <a:pt x="87236" y="1"/>
                  </a:cubicBezTo>
                  <a:lnTo>
                    <a:pt x="3314784" y="0"/>
                  </a:lnTo>
                  <a:cubicBezTo>
                    <a:pt x="3337920" y="0"/>
                    <a:pt x="3360109" y="9191"/>
                    <a:pt x="3376468" y="25551"/>
                  </a:cubicBezTo>
                  <a:cubicBezTo>
                    <a:pt x="3392828" y="41911"/>
                    <a:pt x="3402018" y="64099"/>
                    <a:pt x="3402018" y="87236"/>
                  </a:cubicBezTo>
                  <a:cubicBezTo>
                    <a:pt x="3402018" y="319861"/>
                    <a:pt x="3402019" y="552486"/>
                    <a:pt x="3402019" y="785111"/>
                  </a:cubicBezTo>
                  <a:cubicBezTo>
                    <a:pt x="3402019" y="808247"/>
                    <a:pt x="3392828" y="830436"/>
                    <a:pt x="3376468" y="846795"/>
                  </a:cubicBezTo>
                  <a:cubicBezTo>
                    <a:pt x="3360108" y="863155"/>
                    <a:pt x="3337920" y="872346"/>
                    <a:pt x="3314784" y="872346"/>
                  </a:cubicBezTo>
                  <a:lnTo>
                    <a:pt x="87235" y="872346"/>
                  </a:lnTo>
                  <a:cubicBezTo>
                    <a:pt x="64099" y="872346"/>
                    <a:pt x="41910" y="863155"/>
                    <a:pt x="25551" y="846795"/>
                  </a:cubicBezTo>
                  <a:cubicBezTo>
                    <a:pt x="9191" y="830435"/>
                    <a:pt x="0" y="808247"/>
                    <a:pt x="1" y="785110"/>
                  </a:cubicBezTo>
                  <a:cubicBezTo>
                    <a:pt x="1" y="552485"/>
                    <a:pt x="0" y="319860"/>
                    <a:pt x="0" y="87235"/>
                  </a:cubicBez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61110" tIns="52220" rIns="61110" bIns="52220" numCol="1" spcCol="1270" anchor="ctr" anchorCtr="0">
              <a:noAutofit/>
            </a:bodyPr>
            <a:lstStyle/>
            <a:p>
              <a:pPr lvl="0" algn="ctr" defTabSz="622300">
                <a:lnSpc>
                  <a:spcPct val="90000"/>
                </a:lnSpc>
                <a:spcBef>
                  <a:spcPct val="0"/>
                </a:spcBef>
                <a:spcAft>
                  <a:spcPct val="35000"/>
                </a:spcAft>
              </a:pPr>
              <a:r>
                <a:rPr lang="es-MX" sz="1400" kern="1200" dirty="0" smtClean="0"/>
                <a:t>Abatir de manera más rápida el rezago de inversiones mediante la inyección de recursos de la federación a fondo perdido (</a:t>
              </a:r>
              <a:r>
                <a:rPr lang="es-MX" sz="1400" kern="1200" dirty="0" err="1" smtClean="0"/>
                <a:t>FONADIN</a:t>
              </a:r>
              <a:r>
                <a:rPr lang="es-MX" sz="1400" kern="1200" dirty="0" smtClean="0"/>
                <a:t>) combinados con Inversión Privada</a:t>
              </a:r>
              <a:endParaRPr lang="es-ES" sz="1400" kern="1200" dirty="0"/>
            </a:p>
          </p:txBody>
        </p:sp>
        <p:sp>
          <p:nvSpPr>
            <p:cNvPr id="12" name="11 Forma libre"/>
            <p:cNvSpPr/>
            <p:nvPr/>
          </p:nvSpPr>
          <p:spPr>
            <a:xfrm>
              <a:off x="507649" y="4902130"/>
              <a:ext cx="3472052" cy="889297"/>
            </a:xfrm>
            <a:custGeom>
              <a:avLst/>
              <a:gdLst>
                <a:gd name="connsiteX0" fmla="*/ 0 w 3598920"/>
                <a:gd name="connsiteY0" fmla="*/ 88930 h 889297"/>
                <a:gd name="connsiteX1" fmla="*/ 26047 w 3598920"/>
                <a:gd name="connsiteY1" fmla="*/ 26047 h 889297"/>
                <a:gd name="connsiteX2" fmla="*/ 88930 w 3598920"/>
                <a:gd name="connsiteY2" fmla="*/ 0 h 889297"/>
                <a:gd name="connsiteX3" fmla="*/ 3509990 w 3598920"/>
                <a:gd name="connsiteY3" fmla="*/ 0 h 889297"/>
                <a:gd name="connsiteX4" fmla="*/ 3572873 w 3598920"/>
                <a:gd name="connsiteY4" fmla="*/ 26047 h 889297"/>
                <a:gd name="connsiteX5" fmla="*/ 3598920 w 3598920"/>
                <a:gd name="connsiteY5" fmla="*/ 88930 h 889297"/>
                <a:gd name="connsiteX6" fmla="*/ 3598920 w 3598920"/>
                <a:gd name="connsiteY6" fmla="*/ 800367 h 889297"/>
                <a:gd name="connsiteX7" fmla="*/ 3572873 w 3598920"/>
                <a:gd name="connsiteY7" fmla="*/ 863250 h 889297"/>
                <a:gd name="connsiteX8" fmla="*/ 3509990 w 3598920"/>
                <a:gd name="connsiteY8" fmla="*/ 889297 h 889297"/>
                <a:gd name="connsiteX9" fmla="*/ 88930 w 3598920"/>
                <a:gd name="connsiteY9" fmla="*/ 889297 h 889297"/>
                <a:gd name="connsiteX10" fmla="*/ 26047 w 3598920"/>
                <a:gd name="connsiteY10" fmla="*/ 863250 h 889297"/>
                <a:gd name="connsiteX11" fmla="*/ 0 w 3598920"/>
                <a:gd name="connsiteY11" fmla="*/ 800367 h 889297"/>
                <a:gd name="connsiteX12" fmla="*/ 0 w 3598920"/>
                <a:gd name="connsiteY12" fmla="*/ 88930 h 889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8920" h="889297">
                  <a:moveTo>
                    <a:pt x="0" y="88930"/>
                  </a:moveTo>
                  <a:cubicBezTo>
                    <a:pt x="0" y="65344"/>
                    <a:pt x="9369" y="42725"/>
                    <a:pt x="26047" y="26047"/>
                  </a:cubicBezTo>
                  <a:cubicBezTo>
                    <a:pt x="42725" y="9369"/>
                    <a:pt x="65344" y="0"/>
                    <a:pt x="88930" y="0"/>
                  </a:cubicBezTo>
                  <a:lnTo>
                    <a:pt x="3509990" y="0"/>
                  </a:lnTo>
                  <a:cubicBezTo>
                    <a:pt x="3533576" y="0"/>
                    <a:pt x="3556195" y="9369"/>
                    <a:pt x="3572873" y="26047"/>
                  </a:cubicBezTo>
                  <a:cubicBezTo>
                    <a:pt x="3589551" y="42725"/>
                    <a:pt x="3598920" y="65344"/>
                    <a:pt x="3598920" y="88930"/>
                  </a:cubicBezTo>
                  <a:lnTo>
                    <a:pt x="3598920" y="800367"/>
                  </a:lnTo>
                  <a:cubicBezTo>
                    <a:pt x="3598920" y="823953"/>
                    <a:pt x="3589551" y="846572"/>
                    <a:pt x="3572873" y="863250"/>
                  </a:cubicBezTo>
                  <a:cubicBezTo>
                    <a:pt x="3556195" y="879928"/>
                    <a:pt x="3533576" y="889297"/>
                    <a:pt x="3509990" y="889297"/>
                  </a:cubicBezTo>
                  <a:lnTo>
                    <a:pt x="88930" y="889297"/>
                  </a:lnTo>
                  <a:cubicBezTo>
                    <a:pt x="65344" y="889297"/>
                    <a:pt x="42725" y="879928"/>
                    <a:pt x="26047" y="863250"/>
                  </a:cubicBezTo>
                  <a:cubicBezTo>
                    <a:pt x="9369" y="846572"/>
                    <a:pt x="0" y="823953"/>
                    <a:pt x="0" y="800367"/>
                  </a:cubicBezTo>
                  <a:lnTo>
                    <a:pt x="0" y="88930"/>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61607" tIns="52717" rIns="61607" bIns="52717" numCol="1" spcCol="1270" anchor="ctr" anchorCtr="0">
              <a:noAutofit/>
            </a:bodyPr>
            <a:lstStyle/>
            <a:p>
              <a:pPr lvl="0" algn="ctr" defTabSz="622300">
                <a:lnSpc>
                  <a:spcPct val="90000"/>
                </a:lnSpc>
                <a:spcBef>
                  <a:spcPct val="0"/>
                </a:spcBef>
                <a:spcAft>
                  <a:spcPct val="35000"/>
                </a:spcAft>
              </a:pPr>
              <a:r>
                <a:rPr lang="es-MX" sz="1400" kern="1200" dirty="0" smtClean="0"/>
                <a:t>No descapitalizar al organismo y por el contrario, con los proyectos financiados con esquema Público-Privados, ELEVAR NUESTRAS EFICIENCIAS A CORTO PLAZO</a:t>
              </a:r>
              <a:endParaRPr lang="es-ES" sz="1400" kern="1200" dirty="0"/>
            </a:p>
          </p:txBody>
        </p:sp>
        <p:sp>
          <p:nvSpPr>
            <p:cNvPr id="13" name="12 Forma libre"/>
            <p:cNvSpPr/>
            <p:nvPr/>
          </p:nvSpPr>
          <p:spPr>
            <a:xfrm>
              <a:off x="4885306" y="1412776"/>
              <a:ext cx="3962102" cy="4525963"/>
            </a:xfrm>
            <a:custGeom>
              <a:avLst/>
              <a:gdLst>
                <a:gd name="connsiteX0" fmla="*/ 0 w 3962102"/>
                <a:gd name="connsiteY0" fmla="*/ 396210 h 4525963"/>
                <a:gd name="connsiteX1" fmla="*/ 116048 w 3962102"/>
                <a:gd name="connsiteY1" fmla="*/ 116047 h 4525963"/>
                <a:gd name="connsiteX2" fmla="*/ 396211 w 3962102"/>
                <a:gd name="connsiteY2" fmla="*/ 0 h 4525963"/>
                <a:gd name="connsiteX3" fmla="*/ 3565892 w 3962102"/>
                <a:gd name="connsiteY3" fmla="*/ 0 h 4525963"/>
                <a:gd name="connsiteX4" fmla="*/ 3846055 w 3962102"/>
                <a:gd name="connsiteY4" fmla="*/ 116048 h 4525963"/>
                <a:gd name="connsiteX5" fmla="*/ 3962102 w 3962102"/>
                <a:gd name="connsiteY5" fmla="*/ 396211 h 4525963"/>
                <a:gd name="connsiteX6" fmla="*/ 3962102 w 3962102"/>
                <a:gd name="connsiteY6" fmla="*/ 4129753 h 4525963"/>
                <a:gd name="connsiteX7" fmla="*/ 3846055 w 3962102"/>
                <a:gd name="connsiteY7" fmla="*/ 4409916 h 4525963"/>
                <a:gd name="connsiteX8" fmla="*/ 3565892 w 3962102"/>
                <a:gd name="connsiteY8" fmla="*/ 4525963 h 4525963"/>
                <a:gd name="connsiteX9" fmla="*/ 396210 w 3962102"/>
                <a:gd name="connsiteY9" fmla="*/ 4525963 h 4525963"/>
                <a:gd name="connsiteX10" fmla="*/ 116047 w 3962102"/>
                <a:gd name="connsiteY10" fmla="*/ 4409916 h 4525963"/>
                <a:gd name="connsiteX11" fmla="*/ 0 w 3962102"/>
                <a:gd name="connsiteY11" fmla="*/ 4129753 h 4525963"/>
                <a:gd name="connsiteX12" fmla="*/ 0 w 3962102"/>
                <a:gd name="connsiteY12" fmla="*/ 396210 h 452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62102" h="4525963">
                  <a:moveTo>
                    <a:pt x="0" y="396210"/>
                  </a:moveTo>
                  <a:cubicBezTo>
                    <a:pt x="0" y="291129"/>
                    <a:pt x="41744" y="190351"/>
                    <a:pt x="116048" y="116047"/>
                  </a:cubicBezTo>
                  <a:cubicBezTo>
                    <a:pt x="190352" y="41743"/>
                    <a:pt x="291130" y="0"/>
                    <a:pt x="396211" y="0"/>
                  </a:cubicBezTo>
                  <a:lnTo>
                    <a:pt x="3565892" y="0"/>
                  </a:lnTo>
                  <a:cubicBezTo>
                    <a:pt x="3670973" y="0"/>
                    <a:pt x="3771751" y="41744"/>
                    <a:pt x="3846055" y="116048"/>
                  </a:cubicBezTo>
                  <a:cubicBezTo>
                    <a:pt x="3920359" y="190352"/>
                    <a:pt x="3962102" y="291130"/>
                    <a:pt x="3962102" y="396211"/>
                  </a:cubicBezTo>
                  <a:lnTo>
                    <a:pt x="3962102" y="4129753"/>
                  </a:lnTo>
                  <a:cubicBezTo>
                    <a:pt x="3962102" y="4234834"/>
                    <a:pt x="3920359" y="4335612"/>
                    <a:pt x="3846055" y="4409916"/>
                  </a:cubicBezTo>
                  <a:cubicBezTo>
                    <a:pt x="3771751" y="4484220"/>
                    <a:pt x="3670974" y="4525963"/>
                    <a:pt x="3565892" y="4525963"/>
                  </a:cubicBezTo>
                  <a:lnTo>
                    <a:pt x="396210" y="4525963"/>
                  </a:lnTo>
                  <a:cubicBezTo>
                    <a:pt x="291129" y="4525963"/>
                    <a:pt x="190351" y="4484219"/>
                    <a:pt x="116047" y="4409916"/>
                  </a:cubicBezTo>
                  <a:cubicBezTo>
                    <a:pt x="41743" y="4335612"/>
                    <a:pt x="0" y="4234834"/>
                    <a:pt x="0" y="4129753"/>
                  </a:cubicBezTo>
                  <a:lnTo>
                    <a:pt x="0" y="396210"/>
                  </a:lnTo>
                  <a:close/>
                </a:path>
              </a:pathLst>
            </a:custGeom>
            <a:noFill/>
          </p:spPr>
          <p:style>
            <a:lnRef idx="0">
              <a:schemeClr val="accent2">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179070" tIns="179070" rIns="179070" bIns="3347245" numCol="1" spcCol="1270" anchor="ctr" anchorCtr="0">
              <a:noAutofit/>
            </a:bodyPr>
            <a:lstStyle/>
            <a:p>
              <a:pPr lvl="0" algn="ctr" defTabSz="2089150">
                <a:lnSpc>
                  <a:spcPct val="90000"/>
                </a:lnSpc>
                <a:spcBef>
                  <a:spcPct val="0"/>
                </a:spcBef>
                <a:spcAft>
                  <a:spcPct val="35000"/>
                </a:spcAft>
              </a:pPr>
              <a:r>
                <a:rPr lang="es-MX" sz="4700" kern="1200" dirty="0" smtClean="0">
                  <a:solidFill>
                    <a:schemeClr val="bg1"/>
                  </a:solidFill>
                </a:rPr>
                <a:t>Por</a:t>
              </a:r>
              <a:r>
                <a:rPr lang="es-MX" sz="4700" kern="1200" dirty="0" smtClean="0">
                  <a:solidFill>
                    <a:srgbClr val="953735"/>
                  </a:solidFill>
                </a:rPr>
                <a:t> Esquema </a:t>
              </a:r>
              <a:r>
                <a:rPr lang="es-MX" sz="4700" kern="1200" dirty="0" smtClean="0">
                  <a:solidFill>
                    <a:schemeClr val="bg1"/>
                  </a:solidFill>
                </a:rPr>
                <a:t>T</a:t>
              </a:r>
              <a:r>
                <a:rPr lang="es-MX" sz="4700" kern="1200" dirty="0" smtClean="0">
                  <a:solidFill>
                    <a:srgbClr val="953735"/>
                  </a:solidFill>
                </a:rPr>
                <a:t>arifario</a:t>
              </a:r>
              <a:endParaRPr lang="es-ES" sz="4700" kern="1200" dirty="0">
                <a:solidFill>
                  <a:srgbClr val="953735"/>
                </a:solidFill>
              </a:endParaRPr>
            </a:p>
          </p:txBody>
        </p:sp>
        <p:sp>
          <p:nvSpPr>
            <p:cNvPr id="14" name="13 Forma libre"/>
            <p:cNvSpPr/>
            <p:nvPr/>
          </p:nvSpPr>
          <p:spPr>
            <a:xfrm>
              <a:off x="5093614" y="2734087"/>
              <a:ext cx="3401987" cy="1135577"/>
            </a:xfrm>
            <a:custGeom>
              <a:avLst/>
              <a:gdLst>
                <a:gd name="connsiteX0" fmla="*/ 0 w 3401987"/>
                <a:gd name="connsiteY0" fmla="*/ 113558 h 1135577"/>
                <a:gd name="connsiteX1" fmla="*/ 33260 w 3401987"/>
                <a:gd name="connsiteY1" fmla="*/ 33260 h 1135577"/>
                <a:gd name="connsiteX2" fmla="*/ 113558 w 3401987"/>
                <a:gd name="connsiteY2" fmla="*/ 0 h 1135577"/>
                <a:gd name="connsiteX3" fmla="*/ 3288429 w 3401987"/>
                <a:gd name="connsiteY3" fmla="*/ 0 h 1135577"/>
                <a:gd name="connsiteX4" fmla="*/ 3368727 w 3401987"/>
                <a:gd name="connsiteY4" fmla="*/ 33260 h 1135577"/>
                <a:gd name="connsiteX5" fmla="*/ 3401987 w 3401987"/>
                <a:gd name="connsiteY5" fmla="*/ 113558 h 1135577"/>
                <a:gd name="connsiteX6" fmla="*/ 3401987 w 3401987"/>
                <a:gd name="connsiteY6" fmla="*/ 1022019 h 1135577"/>
                <a:gd name="connsiteX7" fmla="*/ 3368727 w 3401987"/>
                <a:gd name="connsiteY7" fmla="*/ 1102317 h 1135577"/>
                <a:gd name="connsiteX8" fmla="*/ 3288429 w 3401987"/>
                <a:gd name="connsiteY8" fmla="*/ 1135577 h 1135577"/>
                <a:gd name="connsiteX9" fmla="*/ 113558 w 3401987"/>
                <a:gd name="connsiteY9" fmla="*/ 1135577 h 1135577"/>
                <a:gd name="connsiteX10" fmla="*/ 33260 w 3401987"/>
                <a:gd name="connsiteY10" fmla="*/ 1102317 h 1135577"/>
                <a:gd name="connsiteX11" fmla="*/ 0 w 3401987"/>
                <a:gd name="connsiteY11" fmla="*/ 1022019 h 1135577"/>
                <a:gd name="connsiteX12" fmla="*/ 0 w 3401987"/>
                <a:gd name="connsiteY12" fmla="*/ 113558 h 113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987" h="1135577">
                  <a:moveTo>
                    <a:pt x="0" y="113558"/>
                  </a:moveTo>
                  <a:cubicBezTo>
                    <a:pt x="0" y="83441"/>
                    <a:pt x="11964" y="54557"/>
                    <a:pt x="33260" y="33260"/>
                  </a:cubicBezTo>
                  <a:cubicBezTo>
                    <a:pt x="54556" y="11964"/>
                    <a:pt x="83440" y="0"/>
                    <a:pt x="113558" y="0"/>
                  </a:cubicBezTo>
                  <a:lnTo>
                    <a:pt x="3288429" y="0"/>
                  </a:lnTo>
                  <a:cubicBezTo>
                    <a:pt x="3318546" y="0"/>
                    <a:pt x="3347430" y="11964"/>
                    <a:pt x="3368727" y="33260"/>
                  </a:cubicBezTo>
                  <a:cubicBezTo>
                    <a:pt x="3390023" y="54556"/>
                    <a:pt x="3401987" y="83440"/>
                    <a:pt x="3401987" y="113558"/>
                  </a:cubicBezTo>
                  <a:lnTo>
                    <a:pt x="3401987" y="1022019"/>
                  </a:lnTo>
                  <a:cubicBezTo>
                    <a:pt x="3401987" y="1052136"/>
                    <a:pt x="3390023" y="1081020"/>
                    <a:pt x="3368727" y="1102317"/>
                  </a:cubicBezTo>
                  <a:cubicBezTo>
                    <a:pt x="3347431" y="1123613"/>
                    <a:pt x="3318547" y="1135577"/>
                    <a:pt x="3288429" y="1135577"/>
                  </a:cubicBezTo>
                  <a:lnTo>
                    <a:pt x="113558" y="1135577"/>
                  </a:lnTo>
                  <a:cubicBezTo>
                    <a:pt x="83441" y="1135577"/>
                    <a:pt x="54557" y="1123613"/>
                    <a:pt x="33260" y="1102317"/>
                  </a:cubicBezTo>
                  <a:cubicBezTo>
                    <a:pt x="11964" y="1081021"/>
                    <a:pt x="0" y="1052137"/>
                    <a:pt x="0" y="1022019"/>
                  </a:cubicBezTo>
                  <a:lnTo>
                    <a:pt x="0" y="113558"/>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68820" tIns="59930" rIns="68820" bIns="59930" numCol="1" spcCol="1270" anchor="ctr" anchorCtr="0">
              <a:noAutofit/>
            </a:bodyPr>
            <a:lstStyle/>
            <a:p>
              <a:pPr lvl="0" algn="ctr" defTabSz="622300">
                <a:lnSpc>
                  <a:spcPct val="90000"/>
                </a:lnSpc>
                <a:spcBef>
                  <a:spcPct val="0"/>
                </a:spcBef>
                <a:spcAft>
                  <a:spcPct val="35000"/>
                </a:spcAft>
              </a:pPr>
              <a:r>
                <a:rPr lang="es-MX" sz="1400" kern="1200" dirty="0" smtClean="0"/>
                <a:t>Establecer un Marco Definido a corto, mediano y largo plazo en donde exista mayor justicia en el cobro de las tarifas tanto para el Usuario como para el Organismo</a:t>
              </a:r>
              <a:endParaRPr lang="es-ES" sz="1400" kern="1200" dirty="0"/>
            </a:p>
          </p:txBody>
        </p:sp>
        <p:sp>
          <p:nvSpPr>
            <p:cNvPr id="15" name="14 Forma libre"/>
            <p:cNvSpPr/>
            <p:nvPr/>
          </p:nvSpPr>
          <p:spPr>
            <a:xfrm>
              <a:off x="5236488" y="4049102"/>
              <a:ext cx="3169681" cy="680883"/>
            </a:xfrm>
            <a:custGeom>
              <a:avLst/>
              <a:gdLst>
                <a:gd name="connsiteX0" fmla="*/ 0 w 3169681"/>
                <a:gd name="connsiteY0" fmla="*/ 68088 h 680883"/>
                <a:gd name="connsiteX1" fmla="*/ 19943 w 3169681"/>
                <a:gd name="connsiteY1" fmla="*/ 19943 h 680883"/>
                <a:gd name="connsiteX2" fmla="*/ 68089 w 3169681"/>
                <a:gd name="connsiteY2" fmla="*/ 1 h 680883"/>
                <a:gd name="connsiteX3" fmla="*/ 3101593 w 3169681"/>
                <a:gd name="connsiteY3" fmla="*/ 0 h 680883"/>
                <a:gd name="connsiteX4" fmla="*/ 3149738 w 3169681"/>
                <a:gd name="connsiteY4" fmla="*/ 19943 h 680883"/>
                <a:gd name="connsiteX5" fmla="*/ 3169680 w 3169681"/>
                <a:gd name="connsiteY5" fmla="*/ 68089 h 680883"/>
                <a:gd name="connsiteX6" fmla="*/ 3169681 w 3169681"/>
                <a:gd name="connsiteY6" fmla="*/ 612795 h 680883"/>
                <a:gd name="connsiteX7" fmla="*/ 3149738 w 3169681"/>
                <a:gd name="connsiteY7" fmla="*/ 660941 h 680883"/>
                <a:gd name="connsiteX8" fmla="*/ 3101592 w 3169681"/>
                <a:gd name="connsiteY8" fmla="*/ 680883 h 680883"/>
                <a:gd name="connsiteX9" fmla="*/ 68088 w 3169681"/>
                <a:gd name="connsiteY9" fmla="*/ 680883 h 680883"/>
                <a:gd name="connsiteX10" fmla="*/ 19943 w 3169681"/>
                <a:gd name="connsiteY10" fmla="*/ 660940 h 680883"/>
                <a:gd name="connsiteX11" fmla="*/ 1 w 3169681"/>
                <a:gd name="connsiteY11" fmla="*/ 612794 h 680883"/>
                <a:gd name="connsiteX12" fmla="*/ 0 w 3169681"/>
                <a:gd name="connsiteY12" fmla="*/ 68088 h 68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680883">
                  <a:moveTo>
                    <a:pt x="0" y="68088"/>
                  </a:moveTo>
                  <a:cubicBezTo>
                    <a:pt x="0" y="50030"/>
                    <a:pt x="7174" y="32711"/>
                    <a:pt x="19943" y="19943"/>
                  </a:cubicBezTo>
                  <a:cubicBezTo>
                    <a:pt x="32712" y="7174"/>
                    <a:pt x="50030" y="1"/>
                    <a:pt x="68089" y="1"/>
                  </a:cubicBezTo>
                  <a:lnTo>
                    <a:pt x="3101593" y="0"/>
                  </a:lnTo>
                  <a:cubicBezTo>
                    <a:pt x="3119651" y="0"/>
                    <a:pt x="3136970" y="7174"/>
                    <a:pt x="3149738" y="19943"/>
                  </a:cubicBezTo>
                  <a:cubicBezTo>
                    <a:pt x="3162507" y="32712"/>
                    <a:pt x="3169680" y="50030"/>
                    <a:pt x="3169680" y="68089"/>
                  </a:cubicBezTo>
                  <a:cubicBezTo>
                    <a:pt x="3169680" y="249658"/>
                    <a:pt x="3169681" y="431226"/>
                    <a:pt x="3169681" y="612795"/>
                  </a:cubicBezTo>
                  <a:cubicBezTo>
                    <a:pt x="3169681" y="630853"/>
                    <a:pt x="3162507" y="648172"/>
                    <a:pt x="3149738" y="660941"/>
                  </a:cubicBezTo>
                  <a:cubicBezTo>
                    <a:pt x="3136969" y="673710"/>
                    <a:pt x="3119651" y="680884"/>
                    <a:pt x="3101592" y="680883"/>
                  </a:cubicBezTo>
                  <a:lnTo>
                    <a:pt x="68088" y="680883"/>
                  </a:lnTo>
                  <a:cubicBezTo>
                    <a:pt x="50030" y="680883"/>
                    <a:pt x="32711" y="673709"/>
                    <a:pt x="19943" y="660940"/>
                  </a:cubicBezTo>
                  <a:cubicBezTo>
                    <a:pt x="7174" y="648171"/>
                    <a:pt x="1" y="630853"/>
                    <a:pt x="1" y="612794"/>
                  </a:cubicBezTo>
                  <a:cubicBezTo>
                    <a:pt x="1" y="431225"/>
                    <a:pt x="0" y="249657"/>
                    <a:pt x="0" y="68088"/>
                  </a:cubicBez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55502" tIns="46612" rIns="55502" bIns="46612" numCol="1" spcCol="1270" anchor="ctr" anchorCtr="0">
              <a:noAutofit/>
            </a:bodyPr>
            <a:lstStyle/>
            <a:p>
              <a:pPr lvl="0" algn="ctr" defTabSz="622300">
                <a:lnSpc>
                  <a:spcPct val="90000"/>
                </a:lnSpc>
                <a:spcBef>
                  <a:spcPct val="0"/>
                </a:spcBef>
                <a:spcAft>
                  <a:spcPct val="35000"/>
                </a:spcAft>
              </a:pPr>
              <a:r>
                <a:rPr lang="es-MX" sz="1400" kern="1200" dirty="0" smtClean="0"/>
                <a:t>Asegurar la operación del Organismo y el Desarrollo de las Inversiones necesarias a corto, mediano y largo plazo</a:t>
              </a:r>
              <a:endParaRPr lang="es-ES" sz="1400" kern="1200" dirty="0"/>
            </a:p>
          </p:txBody>
        </p:sp>
        <p:sp>
          <p:nvSpPr>
            <p:cNvPr id="16" name="15 Forma libre"/>
            <p:cNvSpPr/>
            <p:nvPr/>
          </p:nvSpPr>
          <p:spPr>
            <a:xfrm>
              <a:off x="5093614" y="4984453"/>
              <a:ext cx="3401987" cy="914909"/>
            </a:xfrm>
            <a:custGeom>
              <a:avLst/>
              <a:gdLst>
                <a:gd name="connsiteX0" fmla="*/ 0 w 3401987"/>
                <a:gd name="connsiteY0" fmla="*/ 91491 h 914909"/>
                <a:gd name="connsiteX1" fmla="*/ 26797 w 3401987"/>
                <a:gd name="connsiteY1" fmla="*/ 26797 h 914909"/>
                <a:gd name="connsiteX2" fmla="*/ 91491 w 3401987"/>
                <a:gd name="connsiteY2" fmla="*/ 0 h 914909"/>
                <a:gd name="connsiteX3" fmla="*/ 3310496 w 3401987"/>
                <a:gd name="connsiteY3" fmla="*/ 0 h 914909"/>
                <a:gd name="connsiteX4" fmla="*/ 3375190 w 3401987"/>
                <a:gd name="connsiteY4" fmla="*/ 26797 h 914909"/>
                <a:gd name="connsiteX5" fmla="*/ 3401987 w 3401987"/>
                <a:gd name="connsiteY5" fmla="*/ 91491 h 914909"/>
                <a:gd name="connsiteX6" fmla="*/ 3401987 w 3401987"/>
                <a:gd name="connsiteY6" fmla="*/ 823418 h 914909"/>
                <a:gd name="connsiteX7" fmla="*/ 3375190 w 3401987"/>
                <a:gd name="connsiteY7" fmla="*/ 888112 h 914909"/>
                <a:gd name="connsiteX8" fmla="*/ 3310496 w 3401987"/>
                <a:gd name="connsiteY8" fmla="*/ 914909 h 914909"/>
                <a:gd name="connsiteX9" fmla="*/ 91491 w 3401987"/>
                <a:gd name="connsiteY9" fmla="*/ 914909 h 914909"/>
                <a:gd name="connsiteX10" fmla="*/ 26797 w 3401987"/>
                <a:gd name="connsiteY10" fmla="*/ 888112 h 914909"/>
                <a:gd name="connsiteX11" fmla="*/ 0 w 3401987"/>
                <a:gd name="connsiteY11" fmla="*/ 823418 h 914909"/>
                <a:gd name="connsiteX12" fmla="*/ 0 w 3401987"/>
                <a:gd name="connsiteY12" fmla="*/ 91491 h 91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987" h="914909">
                  <a:moveTo>
                    <a:pt x="0" y="91491"/>
                  </a:moveTo>
                  <a:cubicBezTo>
                    <a:pt x="0" y="67226"/>
                    <a:pt x="9639" y="43955"/>
                    <a:pt x="26797" y="26797"/>
                  </a:cubicBezTo>
                  <a:cubicBezTo>
                    <a:pt x="43955" y="9639"/>
                    <a:pt x="67226" y="0"/>
                    <a:pt x="91491" y="0"/>
                  </a:cubicBezTo>
                  <a:lnTo>
                    <a:pt x="3310496" y="0"/>
                  </a:lnTo>
                  <a:cubicBezTo>
                    <a:pt x="3334761" y="0"/>
                    <a:pt x="3358032" y="9639"/>
                    <a:pt x="3375190" y="26797"/>
                  </a:cubicBezTo>
                  <a:cubicBezTo>
                    <a:pt x="3392348" y="43955"/>
                    <a:pt x="3401987" y="67226"/>
                    <a:pt x="3401987" y="91491"/>
                  </a:cubicBezTo>
                  <a:lnTo>
                    <a:pt x="3401987" y="823418"/>
                  </a:lnTo>
                  <a:cubicBezTo>
                    <a:pt x="3401987" y="847683"/>
                    <a:pt x="3392348" y="870954"/>
                    <a:pt x="3375190" y="888112"/>
                  </a:cubicBezTo>
                  <a:cubicBezTo>
                    <a:pt x="3358032" y="905270"/>
                    <a:pt x="3334761" y="914909"/>
                    <a:pt x="3310496" y="914909"/>
                  </a:cubicBezTo>
                  <a:lnTo>
                    <a:pt x="91491" y="914909"/>
                  </a:lnTo>
                  <a:cubicBezTo>
                    <a:pt x="67226" y="914909"/>
                    <a:pt x="43955" y="905270"/>
                    <a:pt x="26797" y="888112"/>
                  </a:cubicBezTo>
                  <a:cubicBezTo>
                    <a:pt x="9639" y="870954"/>
                    <a:pt x="0" y="847683"/>
                    <a:pt x="0" y="823418"/>
                  </a:cubicBezTo>
                  <a:lnTo>
                    <a:pt x="0" y="91491"/>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62357" tIns="53467" rIns="62357" bIns="53467" numCol="1" spcCol="1270" anchor="ctr" anchorCtr="0">
              <a:noAutofit/>
            </a:bodyPr>
            <a:lstStyle/>
            <a:p>
              <a:pPr lvl="0" algn="ctr" defTabSz="622300">
                <a:lnSpc>
                  <a:spcPct val="90000"/>
                </a:lnSpc>
                <a:spcBef>
                  <a:spcPct val="0"/>
                </a:spcBef>
                <a:spcAft>
                  <a:spcPct val="35000"/>
                </a:spcAft>
              </a:pPr>
              <a:r>
                <a:rPr lang="es-MX" sz="1400" kern="1200" dirty="0" smtClean="0"/>
                <a:t>En el caso de los proyectos financiados bajo esquemas Público-Privados, a través de las tarifas se aseguraría el pago de las contraprestaciones a las empresas.</a:t>
              </a:r>
              <a:endParaRPr lang="es-ES" sz="1400" kern="1200" dirty="0"/>
            </a:p>
          </p:txBody>
        </p:sp>
      </p:grpSp>
      <p:pic>
        <p:nvPicPr>
          <p:cNvPr id="17" name="Picture 3" descr="C:\Documents and Settings\gbarrientos\Mis documentos\2010\35 Formatos\Nueva Imagen SIAPA\FONDO 3.jpg"/>
          <p:cNvPicPr>
            <a:picLocks noChangeAspect="1" noChangeArrowheads="1"/>
          </p:cNvPicPr>
          <p:nvPr/>
        </p:nvPicPr>
        <p:blipFill>
          <a:blip r:embed="rId3" cstate="print">
            <a:clrChange>
              <a:clrFrom>
                <a:srgbClr val="FFFFFF"/>
              </a:clrFrom>
              <a:clrTo>
                <a:srgbClr val="FFFFFF">
                  <a:alpha val="0"/>
                </a:srgbClr>
              </a:clrTo>
            </a:clrChange>
            <a:lum bright="-10000" contrast="10000"/>
          </a:blip>
          <a:srcRect l="4700" t="8460" r="83800" b="72050"/>
          <a:stretch>
            <a:fillRect/>
          </a:stretch>
        </p:blipFill>
        <p:spPr bwMode="auto">
          <a:xfrm>
            <a:off x="8532440" y="144016"/>
            <a:ext cx="488330" cy="620688"/>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115 Grupo"/>
          <p:cNvGrpSpPr/>
          <p:nvPr/>
        </p:nvGrpSpPr>
        <p:grpSpPr>
          <a:xfrm>
            <a:off x="467544" y="1546890"/>
            <a:ext cx="8676456" cy="5291366"/>
            <a:chOff x="-2068950" y="0"/>
            <a:chExt cx="11212949" cy="6838256"/>
          </a:xfrm>
        </p:grpSpPr>
        <p:pic>
          <p:nvPicPr>
            <p:cNvPr id="111" name="110 Imagen" descr="gg02.jpg"/>
            <p:cNvPicPr>
              <a:picLocks noChangeAspect="1"/>
            </p:cNvPicPr>
            <p:nvPr/>
          </p:nvPicPr>
          <p:blipFill>
            <a:blip r:embed="rId2" cstate="print">
              <a:lum bright="30000" contrast="-30000"/>
            </a:blip>
            <a:stretch>
              <a:fillRect/>
            </a:stretch>
          </p:blipFill>
          <p:spPr>
            <a:xfrm>
              <a:off x="-1171067" y="3735156"/>
              <a:ext cx="4406478" cy="2939616"/>
            </a:xfrm>
            <a:prstGeom prst="rect">
              <a:avLst/>
            </a:prstGeom>
            <a:ln>
              <a:noFill/>
            </a:ln>
            <a:effectLst>
              <a:softEdge rad="112500"/>
            </a:effectLst>
          </p:spPr>
        </p:pic>
        <p:pic>
          <p:nvPicPr>
            <p:cNvPr id="112" name="111 Imagen" descr="gg03.jpg"/>
            <p:cNvPicPr>
              <a:picLocks noChangeAspect="1"/>
            </p:cNvPicPr>
            <p:nvPr/>
          </p:nvPicPr>
          <p:blipFill>
            <a:blip r:embed="rId3" cstate="print">
              <a:lum bright="30000" contrast="-30000"/>
            </a:blip>
            <a:stretch>
              <a:fillRect/>
            </a:stretch>
          </p:blipFill>
          <p:spPr>
            <a:xfrm>
              <a:off x="4753498" y="0"/>
              <a:ext cx="4390501" cy="2928958"/>
            </a:xfrm>
            <a:prstGeom prst="rect">
              <a:avLst/>
            </a:prstGeom>
            <a:ln>
              <a:noFill/>
            </a:ln>
            <a:effectLst>
              <a:softEdge rad="112500"/>
            </a:effectLst>
          </p:spPr>
        </p:pic>
        <p:pic>
          <p:nvPicPr>
            <p:cNvPr id="113" name="112 Imagen" descr="medicion3.jpg"/>
            <p:cNvPicPr>
              <a:picLocks noChangeAspect="1"/>
            </p:cNvPicPr>
            <p:nvPr/>
          </p:nvPicPr>
          <p:blipFill>
            <a:blip r:embed="rId4" cstate="print">
              <a:lum bright="30000" contrast="-30000"/>
            </a:blip>
            <a:stretch>
              <a:fillRect/>
            </a:stretch>
          </p:blipFill>
          <p:spPr>
            <a:xfrm>
              <a:off x="-2068950" y="201567"/>
              <a:ext cx="4742029" cy="3161354"/>
            </a:xfrm>
            <a:prstGeom prst="rect">
              <a:avLst/>
            </a:prstGeom>
            <a:ln>
              <a:noFill/>
            </a:ln>
            <a:effectLst>
              <a:softEdge rad="112500"/>
            </a:effectLst>
          </p:spPr>
        </p:pic>
        <p:pic>
          <p:nvPicPr>
            <p:cNvPr id="115" name="Picture 9"/>
            <p:cNvPicPr>
              <a:picLocks noChangeAspect="1" noChangeArrowheads="1"/>
            </p:cNvPicPr>
            <p:nvPr/>
          </p:nvPicPr>
          <p:blipFill>
            <a:blip r:embed="rId5" cstate="print">
              <a:lum bright="30000" contrast="-30000"/>
            </a:blip>
            <a:srcRect/>
            <a:stretch>
              <a:fillRect/>
            </a:stretch>
          </p:blipFill>
          <p:spPr bwMode="auto">
            <a:xfrm>
              <a:off x="5364088" y="3279051"/>
              <a:ext cx="3240359" cy="3559205"/>
            </a:xfrm>
            <a:prstGeom prst="rect">
              <a:avLst/>
            </a:prstGeom>
            <a:ln>
              <a:noFill/>
            </a:ln>
            <a:effectLst>
              <a:softEdge rad="112500"/>
            </a:effectLst>
          </p:spPr>
        </p:pic>
      </p:grpSp>
      <p:grpSp>
        <p:nvGrpSpPr>
          <p:cNvPr id="117" name="116 Grupo"/>
          <p:cNvGrpSpPr/>
          <p:nvPr/>
        </p:nvGrpSpPr>
        <p:grpSpPr>
          <a:xfrm>
            <a:off x="146288" y="107954"/>
            <a:ext cx="6995160" cy="1971360"/>
            <a:chOff x="146288" y="107954"/>
            <a:chExt cx="6995160" cy="1971360"/>
          </a:xfrm>
        </p:grpSpPr>
        <p:sp>
          <p:nvSpPr>
            <p:cNvPr id="7" name="6 Forma libre"/>
            <p:cNvSpPr/>
            <p:nvPr/>
          </p:nvSpPr>
          <p:spPr>
            <a:xfrm>
              <a:off x="146288" y="107954"/>
              <a:ext cx="6995160" cy="1357788"/>
            </a:xfrm>
            <a:custGeom>
              <a:avLst/>
              <a:gdLst>
                <a:gd name="connsiteX0" fmla="*/ 0 w 6995160"/>
                <a:gd name="connsiteY0" fmla="*/ 135779 h 1357788"/>
                <a:gd name="connsiteX1" fmla="*/ 39769 w 6995160"/>
                <a:gd name="connsiteY1" fmla="*/ 39769 h 1357788"/>
                <a:gd name="connsiteX2" fmla="*/ 135779 w 6995160"/>
                <a:gd name="connsiteY2" fmla="*/ 0 h 1357788"/>
                <a:gd name="connsiteX3" fmla="*/ 6859381 w 6995160"/>
                <a:gd name="connsiteY3" fmla="*/ 0 h 1357788"/>
                <a:gd name="connsiteX4" fmla="*/ 6955391 w 6995160"/>
                <a:gd name="connsiteY4" fmla="*/ 39769 h 1357788"/>
                <a:gd name="connsiteX5" fmla="*/ 6995160 w 6995160"/>
                <a:gd name="connsiteY5" fmla="*/ 135779 h 1357788"/>
                <a:gd name="connsiteX6" fmla="*/ 6995160 w 6995160"/>
                <a:gd name="connsiteY6" fmla="*/ 1222009 h 1357788"/>
                <a:gd name="connsiteX7" fmla="*/ 6955391 w 6995160"/>
                <a:gd name="connsiteY7" fmla="*/ 1318019 h 1357788"/>
                <a:gd name="connsiteX8" fmla="*/ 6859381 w 6995160"/>
                <a:gd name="connsiteY8" fmla="*/ 1357788 h 1357788"/>
                <a:gd name="connsiteX9" fmla="*/ 135779 w 6995160"/>
                <a:gd name="connsiteY9" fmla="*/ 1357788 h 1357788"/>
                <a:gd name="connsiteX10" fmla="*/ 39769 w 6995160"/>
                <a:gd name="connsiteY10" fmla="*/ 1318019 h 1357788"/>
                <a:gd name="connsiteX11" fmla="*/ 0 w 6995160"/>
                <a:gd name="connsiteY11" fmla="*/ 1222009 h 1357788"/>
                <a:gd name="connsiteX12" fmla="*/ 0 w 6995160"/>
                <a:gd name="connsiteY12" fmla="*/ 135779 h 13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95160" h="1357788">
                  <a:moveTo>
                    <a:pt x="0" y="135779"/>
                  </a:moveTo>
                  <a:cubicBezTo>
                    <a:pt x="0" y="99768"/>
                    <a:pt x="14305" y="65232"/>
                    <a:pt x="39769" y="39769"/>
                  </a:cubicBezTo>
                  <a:cubicBezTo>
                    <a:pt x="65233" y="14306"/>
                    <a:pt x="99769" y="0"/>
                    <a:pt x="135779" y="0"/>
                  </a:cubicBezTo>
                  <a:lnTo>
                    <a:pt x="6859381" y="0"/>
                  </a:lnTo>
                  <a:cubicBezTo>
                    <a:pt x="6895392" y="0"/>
                    <a:pt x="6929928" y="14305"/>
                    <a:pt x="6955391" y="39769"/>
                  </a:cubicBezTo>
                  <a:cubicBezTo>
                    <a:pt x="6980854" y="65233"/>
                    <a:pt x="6995160" y="99769"/>
                    <a:pt x="6995160" y="135779"/>
                  </a:cubicBezTo>
                  <a:lnTo>
                    <a:pt x="6995160" y="1222009"/>
                  </a:lnTo>
                  <a:cubicBezTo>
                    <a:pt x="6995160" y="1258020"/>
                    <a:pt x="6980855" y="1292556"/>
                    <a:pt x="6955391" y="1318019"/>
                  </a:cubicBezTo>
                  <a:cubicBezTo>
                    <a:pt x="6929927" y="1343483"/>
                    <a:pt x="6895392" y="1357788"/>
                    <a:pt x="6859381" y="1357788"/>
                  </a:cubicBezTo>
                  <a:lnTo>
                    <a:pt x="135779" y="1357788"/>
                  </a:lnTo>
                  <a:cubicBezTo>
                    <a:pt x="99768" y="1357788"/>
                    <a:pt x="65232" y="1343483"/>
                    <a:pt x="39769" y="1318019"/>
                  </a:cubicBezTo>
                  <a:cubicBezTo>
                    <a:pt x="14306" y="1292555"/>
                    <a:pt x="0" y="1258020"/>
                    <a:pt x="0" y="1222009"/>
                  </a:cubicBezTo>
                  <a:lnTo>
                    <a:pt x="0" y="13577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4538" tIns="104538" rIns="1490162" bIns="104538" numCol="1" spcCol="1270" anchor="ctr" anchorCtr="0">
              <a:noAutofit/>
            </a:bodyPr>
            <a:lstStyle/>
            <a:p>
              <a:pPr lvl="0" algn="l" defTabSz="755650">
                <a:lnSpc>
                  <a:spcPct val="90000"/>
                </a:lnSpc>
                <a:spcBef>
                  <a:spcPct val="0"/>
                </a:spcBef>
                <a:spcAft>
                  <a:spcPct val="35000"/>
                </a:spcAft>
              </a:pPr>
              <a:r>
                <a:rPr lang="es-MX" sz="1700" b="1" kern="1200" dirty="0" smtClean="0"/>
                <a:t>SITUACIÓN GENERAL DEL SIAPA </a:t>
              </a:r>
            </a:p>
            <a:p>
              <a:pPr lvl="0" algn="l" defTabSz="755650">
                <a:lnSpc>
                  <a:spcPct val="90000"/>
                </a:lnSpc>
                <a:spcBef>
                  <a:spcPct val="0"/>
                </a:spcBef>
                <a:spcAft>
                  <a:spcPct val="35000"/>
                </a:spcAft>
              </a:pPr>
              <a:r>
                <a:rPr lang="es-MX" sz="1700" b="1" kern="1200" dirty="0" smtClean="0"/>
                <a:t>En cuanto a Cobertura de Servicios y Niveles de Cobranza por los Servicios. </a:t>
              </a:r>
              <a:endParaRPr lang="es-ES" sz="1700" b="1" kern="1200" dirty="0"/>
            </a:p>
            <a:p>
              <a:pPr marL="114300" lvl="1" indent="-114300" algn="l" defTabSz="577850">
                <a:lnSpc>
                  <a:spcPct val="90000"/>
                </a:lnSpc>
                <a:spcBef>
                  <a:spcPct val="0"/>
                </a:spcBef>
                <a:spcAft>
                  <a:spcPct val="15000"/>
                </a:spcAft>
                <a:buChar char="••"/>
              </a:pPr>
              <a:endParaRPr lang="es-ES" sz="1300" kern="1200" dirty="0"/>
            </a:p>
          </p:txBody>
        </p:sp>
        <p:grpSp>
          <p:nvGrpSpPr>
            <p:cNvPr id="58" name="57 Grupo"/>
            <p:cNvGrpSpPr/>
            <p:nvPr/>
          </p:nvGrpSpPr>
          <p:grpSpPr>
            <a:xfrm>
              <a:off x="6084168" y="1196752"/>
              <a:ext cx="882562" cy="882562"/>
              <a:chOff x="6112597" y="1029656"/>
              <a:chExt cx="882562" cy="882562"/>
            </a:xfrm>
          </p:grpSpPr>
          <p:sp>
            <p:nvSpPr>
              <p:cNvPr id="59" name="58 Flecha abajo"/>
              <p:cNvSpPr/>
              <p:nvPr/>
            </p:nvSpPr>
            <p:spPr>
              <a:xfrm>
                <a:off x="6112597" y="1029656"/>
                <a:ext cx="882562" cy="882562"/>
              </a:xfrm>
              <a:prstGeom prst="downArrow">
                <a:avLst>
                  <a:gd name="adj1" fmla="val 55000"/>
                  <a:gd name="adj2" fmla="val 45000"/>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60" name="Flecha abajo 4"/>
              <p:cNvSpPr/>
              <p:nvPr/>
            </p:nvSpPr>
            <p:spPr>
              <a:xfrm>
                <a:off x="6311173" y="1029656"/>
                <a:ext cx="485410" cy="6641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p:txBody>
          </p:sp>
        </p:grpSp>
      </p:grpSp>
      <p:sp>
        <p:nvSpPr>
          <p:cNvPr id="108" name="107 CuadroTexto"/>
          <p:cNvSpPr txBox="1"/>
          <p:nvPr/>
        </p:nvSpPr>
        <p:spPr>
          <a:xfrm>
            <a:off x="2195736" y="2103735"/>
            <a:ext cx="6948264" cy="1200329"/>
          </a:xfrm>
          <a:prstGeom prst="rect">
            <a:avLst/>
          </a:prstGeom>
          <a:solidFill>
            <a:srgbClr val="FF0000">
              <a:alpha val="40000"/>
            </a:srgbClr>
          </a:solidFill>
        </p:spPr>
        <p:txBody>
          <a:bodyPr wrap="square" rtlCol="0">
            <a:spAutoFit/>
          </a:bodyPr>
          <a:lstStyle/>
          <a:p>
            <a:pPr algn="r"/>
            <a:r>
              <a:rPr lang="es-ES" b="1" dirty="0" smtClean="0">
                <a:solidFill>
                  <a:schemeClr val="bg1"/>
                </a:solidFill>
                <a:effectLst>
                  <a:outerShdw blurRad="38100" dist="38100" dir="2700000" algn="tl">
                    <a:srgbClr val="000000">
                      <a:alpha val="43137"/>
                    </a:srgbClr>
                  </a:outerShdw>
                </a:effectLst>
              </a:rPr>
              <a:t>A Septiembre 2010 se tiene un Padrón de Usuarios de 1,037,820 cuentas, que representa una población superior a los 3.8 millones de habitantes en la Zona Metropolitana que comprende a los municipios de Guadalajara, Zapopan, Tlaquepaque y Tonalá.</a:t>
            </a:r>
            <a:endParaRPr lang="es-ES" b="1" dirty="0">
              <a:solidFill>
                <a:schemeClr val="bg1"/>
              </a:solidFill>
              <a:effectLst>
                <a:outerShdw blurRad="38100" dist="38100" dir="2700000" algn="tl">
                  <a:srgbClr val="000000">
                    <a:alpha val="43137"/>
                  </a:srgbClr>
                </a:outerShdw>
              </a:effectLst>
            </a:endParaRPr>
          </a:p>
        </p:txBody>
      </p:sp>
      <p:sp>
        <p:nvSpPr>
          <p:cNvPr id="109" name="108 CuadroTexto"/>
          <p:cNvSpPr txBox="1"/>
          <p:nvPr/>
        </p:nvSpPr>
        <p:spPr>
          <a:xfrm>
            <a:off x="827584" y="3645024"/>
            <a:ext cx="6624736" cy="1200329"/>
          </a:xfrm>
          <a:prstGeom prst="rect">
            <a:avLst/>
          </a:prstGeom>
          <a:solidFill>
            <a:srgbClr val="FF0000">
              <a:alpha val="40000"/>
            </a:srgbClr>
          </a:solidFill>
        </p:spPr>
        <p:txBody>
          <a:bodyPr wrap="square" rtlCol="0">
            <a:spAutoFit/>
          </a:bodyPr>
          <a:lstStyle/>
          <a:p>
            <a:pPr algn="ctr"/>
            <a:r>
              <a:rPr lang="es-ES" b="1" dirty="0" smtClean="0">
                <a:solidFill>
                  <a:schemeClr val="bg1"/>
                </a:solidFill>
                <a:effectLst>
                  <a:outerShdw blurRad="38100" dist="38100" dir="2700000" algn="tl">
                    <a:srgbClr val="000000">
                      <a:alpha val="43137"/>
                    </a:srgbClr>
                  </a:outerShdw>
                </a:effectLst>
              </a:rPr>
              <a:t>A través de nuestras 3 fuentes de Abastecimiento que son:</a:t>
            </a:r>
          </a:p>
          <a:p>
            <a:pPr algn="ctr"/>
            <a:r>
              <a:rPr lang="es-ES" b="1" dirty="0" smtClean="0">
                <a:solidFill>
                  <a:schemeClr val="bg1"/>
                </a:solidFill>
                <a:effectLst>
                  <a:outerShdw blurRad="38100" dist="38100" dir="2700000" algn="tl">
                    <a:srgbClr val="000000">
                      <a:alpha val="43137"/>
                    </a:srgbClr>
                  </a:outerShdw>
                </a:effectLst>
              </a:rPr>
              <a:t>El Lago de Chapala, Presa Calderón y Pozos Profundos, se extraen y se distribuyen el promedio 8,800 litros por segundo, a través de los mas de 7,400 km de redes de agua.</a:t>
            </a:r>
            <a:endParaRPr lang="es-ES" b="1" dirty="0">
              <a:solidFill>
                <a:schemeClr val="bg1"/>
              </a:solidFill>
              <a:effectLst>
                <a:outerShdw blurRad="38100" dist="38100" dir="2700000" algn="tl">
                  <a:srgbClr val="000000">
                    <a:alpha val="43137"/>
                  </a:srgbClr>
                </a:outerShdw>
              </a:effectLst>
            </a:endParaRPr>
          </a:p>
        </p:txBody>
      </p:sp>
      <p:sp>
        <p:nvSpPr>
          <p:cNvPr id="110" name="109 CuadroTexto"/>
          <p:cNvSpPr txBox="1"/>
          <p:nvPr/>
        </p:nvSpPr>
        <p:spPr>
          <a:xfrm>
            <a:off x="216024" y="5380672"/>
            <a:ext cx="6228184" cy="923330"/>
          </a:xfrm>
          <a:prstGeom prst="rect">
            <a:avLst/>
          </a:prstGeom>
          <a:solidFill>
            <a:srgbClr val="FF0000">
              <a:alpha val="40000"/>
            </a:srgbClr>
          </a:solidFill>
        </p:spPr>
        <p:txBody>
          <a:bodyPr wrap="square" rtlCol="0">
            <a:spAutoFit/>
          </a:bodyPr>
          <a:lstStyle/>
          <a:p>
            <a:r>
              <a:rPr lang="es-ES" b="1" dirty="0" smtClean="0">
                <a:solidFill>
                  <a:schemeClr val="bg1"/>
                </a:solidFill>
                <a:effectLst>
                  <a:outerShdw blurRad="38100" dist="38100" dir="2700000" algn="tl">
                    <a:srgbClr val="000000">
                      <a:alpha val="43137"/>
                    </a:srgbClr>
                  </a:outerShdw>
                </a:effectLst>
              </a:rPr>
              <a:t>Se atienden las necesidades operativas y administrativas de los usuarios con un promedio de 3.18 empleados por cada mil tomas a través de nuestros 4 Centros Operativos…</a:t>
            </a:r>
            <a:endParaRPr lang="es-ES" b="1" dirty="0">
              <a:solidFill>
                <a:schemeClr val="bg1"/>
              </a:solidFill>
              <a:effectLst>
                <a:outerShdw blurRad="38100" dist="38100" dir="2700000" algn="tl">
                  <a:srgbClr val="000000">
                    <a:alpha val="43137"/>
                  </a:srgbClr>
                </a:outerShdw>
              </a:effectLst>
            </a:endParaRPr>
          </a:p>
        </p:txBody>
      </p:sp>
      <p:pic>
        <p:nvPicPr>
          <p:cNvPr id="118" name="Picture 3" descr="C:\Documents and Settings\gbarrientos\Mis documentos\2010\35 Formatos\Nueva Imagen SIAPA\FONDO 3.jpg"/>
          <p:cNvPicPr>
            <a:picLocks noChangeAspect="1" noChangeArrowheads="1"/>
          </p:cNvPicPr>
          <p:nvPr/>
        </p:nvPicPr>
        <p:blipFill>
          <a:blip r:embed="rId6" cstate="print">
            <a:clrChange>
              <a:clrFrom>
                <a:srgbClr val="FFFFFF"/>
              </a:clrFrom>
              <a:clrTo>
                <a:srgbClr val="FFFFFF">
                  <a:alpha val="0"/>
                </a:srgbClr>
              </a:clrTo>
            </a:clrChange>
            <a:lum bright="-10000" contrast="10000"/>
          </a:blip>
          <a:srcRect l="4700" t="8460" r="83800" b="72050"/>
          <a:stretch>
            <a:fillRect/>
          </a:stretch>
        </p:blipFill>
        <p:spPr bwMode="auto">
          <a:xfrm>
            <a:off x="8532440" y="144016"/>
            <a:ext cx="488330" cy="6206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wipe(up)">
                                      <p:cBhvr>
                                        <p:cTn id="7" dur="500"/>
                                        <p:tgtEl>
                                          <p:spTgt spid="1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6"/>
                                        </p:tgtEl>
                                        <p:attrNameLst>
                                          <p:attrName>style.visibility</p:attrName>
                                        </p:attrNameLst>
                                      </p:cBhvr>
                                      <p:to>
                                        <p:strVal val="visible"/>
                                      </p:to>
                                    </p:set>
                                    <p:animEffect transition="in" filter="fade">
                                      <p:cBhvr>
                                        <p:cTn id="11" dur="2000"/>
                                        <p:tgtEl>
                                          <p:spTgt spid="116"/>
                                        </p:tgtEl>
                                      </p:cBhvr>
                                    </p:animEffect>
                                  </p:childTnLst>
                                </p:cTn>
                              </p:par>
                            </p:childTnLst>
                          </p:cTn>
                        </p:par>
                        <p:par>
                          <p:cTn id="12" fill="hold">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wipe(up)">
                                      <p:cBhvr>
                                        <p:cTn id="15" dur="2000"/>
                                        <p:tgtEl>
                                          <p:spTgt spid="108"/>
                                        </p:tgtEl>
                                      </p:cBhvr>
                                    </p:animEffect>
                                  </p:childTnLst>
                                </p:cTn>
                              </p:par>
                            </p:childTnLst>
                          </p:cTn>
                        </p:par>
                        <p:par>
                          <p:cTn id="16" fill="hold">
                            <p:stCondLst>
                              <p:cond delay="4500"/>
                            </p:stCondLst>
                            <p:childTnLst>
                              <p:par>
                                <p:cTn id="17" presetID="6"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circle(in)">
                                      <p:cBhvr>
                                        <p:cTn id="19" dur="2000"/>
                                        <p:tgtEl>
                                          <p:spTgt spid="109"/>
                                        </p:tgtEl>
                                      </p:cBhvr>
                                    </p:animEffect>
                                  </p:childTnLst>
                                </p:cTn>
                              </p:par>
                            </p:childTnLst>
                          </p:cTn>
                        </p:par>
                        <p:par>
                          <p:cTn id="20" fill="hold">
                            <p:stCondLst>
                              <p:cond delay="6500"/>
                            </p:stCondLst>
                            <p:childTnLst>
                              <p:par>
                                <p:cTn id="21" presetID="22" presetClass="entr" presetSubtype="8" fill="hold" grpId="0" nodeType="afterEffect">
                                  <p:stCondLst>
                                    <p:cond delay="0"/>
                                  </p:stCondLst>
                                  <p:childTnLst>
                                    <p:set>
                                      <p:cBhvr>
                                        <p:cTn id="22" dur="1" fill="hold">
                                          <p:stCondLst>
                                            <p:cond delay="0"/>
                                          </p:stCondLst>
                                        </p:cTn>
                                        <p:tgtEl>
                                          <p:spTgt spid="110"/>
                                        </p:tgtEl>
                                        <p:attrNameLst>
                                          <p:attrName>style.visibility</p:attrName>
                                        </p:attrNameLst>
                                      </p:cBhvr>
                                      <p:to>
                                        <p:strVal val="visible"/>
                                      </p:to>
                                    </p:set>
                                    <p:animEffect transition="in" filter="wipe(left)">
                                      <p:cBhvr>
                                        <p:cTn id="23"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P spid="1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64 Rectángulo"/>
          <p:cNvSpPr/>
          <p:nvPr/>
        </p:nvSpPr>
        <p:spPr>
          <a:xfrm>
            <a:off x="2627784" y="6218148"/>
            <a:ext cx="6516216" cy="523220"/>
          </a:xfrm>
          <a:prstGeom prst="rect">
            <a:avLst/>
          </a:prstGeom>
        </p:spPr>
        <p:txBody>
          <a:bodyPr wrap="square">
            <a:spAutoFit/>
          </a:bodyPr>
          <a:lstStyle/>
          <a:p>
            <a:pPr algn="r"/>
            <a:r>
              <a:rPr lang="es-MX" sz="2800" b="1" dirty="0" smtClean="0">
                <a:solidFill>
                  <a:srgbClr val="17385F"/>
                </a:solidFill>
                <a:effectLst>
                  <a:outerShdw blurRad="38100" dist="38100" dir="2700000" algn="tl">
                    <a:srgbClr val="000000">
                      <a:alpha val="43137"/>
                    </a:srgbClr>
                  </a:outerShdw>
                  <a:reflection blurRad="6350" stA="60000" endA="900" endPos="58000" dir="5400000" sy="-100000" algn="bl" rotWithShape="0"/>
                </a:effectLst>
              </a:rPr>
              <a:t>Centros Operativos</a:t>
            </a:r>
            <a:endParaRPr lang="es-ES" sz="2800" b="1" dirty="0">
              <a:solidFill>
                <a:srgbClr val="17385F"/>
              </a:solidFill>
              <a:effectLst>
                <a:outerShdw blurRad="38100" dist="38100" dir="2700000" algn="tl">
                  <a:srgbClr val="000000">
                    <a:alpha val="43137"/>
                  </a:srgbClr>
                </a:outerShdw>
                <a:reflection blurRad="6350" stA="60000" endA="900" endPos="58000" dir="5400000" sy="-100000" algn="bl" rotWithShape="0"/>
              </a:effectLst>
            </a:endParaRPr>
          </a:p>
        </p:txBody>
      </p:sp>
      <p:grpSp>
        <p:nvGrpSpPr>
          <p:cNvPr id="64" name="63 Grupo"/>
          <p:cNvGrpSpPr/>
          <p:nvPr/>
        </p:nvGrpSpPr>
        <p:grpSpPr>
          <a:xfrm>
            <a:off x="3071802" y="142852"/>
            <a:ext cx="5881698" cy="5675971"/>
            <a:chOff x="3071802" y="142852"/>
            <a:chExt cx="5881698" cy="5675971"/>
          </a:xfrm>
        </p:grpSpPr>
        <p:pic>
          <p:nvPicPr>
            <p:cNvPr id="793616" name="Picture 13" descr="CENTROS OPERATIVOS"/>
            <p:cNvPicPr>
              <a:picLocks noChangeAspect="1" noChangeArrowheads="1"/>
            </p:cNvPicPr>
            <p:nvPr/>
          </p:nvPicPr>
          <p:blipFill>
            <a:blip r:embed="rId3" cstate="print">
              <a:clrChange>
                <a:clrFrom>
                  <a:srgbClr val="FFFFFF"/>
                </a:clrFrom>
                <a:clrTo>
                  <a:srgbClr val="FFFFFF">
                    <a:alpha val="0"/>
                  </a:srgbClr>
                </a:clrTo>
              </a:clrChange>
              <a:lum contrast="-6000"/>
            </a:blip>
            <a:srcRect/>
            <a:stretch>
              <a:fillRect/>
            </a:stretch>
          </p:blipFill>
          <p:spPr bwMode="auto">
            <a:xfrm>
              <a:off x="3071802" y="142852"/>
              <a:ext cx="5881698" cy="5675971"/>
            </a:xfrm>
            <a:prstGeom prst="rect">
              <a:avLst/>
            </a:prstGeom>
            <a:noFill/>
            <a:ln w="9525">
              <a:noFill/>
              <a:miter lim="800000"/>
              <a:headEnd/>
              <a:tailEnd/>
            </a:ln>
          </p:spPr>
        </p:pic>
        <p:sp>
          <p:nvSpPr>
            <p:cNvPr id="793622" name="AutoShape 20"/>
            <p:cNvSpPr>
              <a:spLocks noChangeArrowheads="1"/>
            </p:cNvSpPr>
            <p:nvPr/>
          </p:nvSpPr>
          <p:spPr bwMode="auto">
            <a:xfrm>
              <a:off x="5267304" y="2238618"/>
              <a:ext cx="137781" cy="137784"/>
            </a:xfrm>
            <a:prstGeom prst="flowChartConnector">
              <a:avLst/>
            </a:prstGeom>
            <a:solidFill>
              <a:schemeClr val="accent6">
                <a:lumMod val="75000"/>
              </a:schemeClr>
            </a:solidFill>
            <a:ln w="9525">
              <a:solidFill>
                <a:schemeClr val="tx1"/>
              </a:solidFill>
              <a:round/>
              <a:headEnd/>
              <a:tailEnd/>
            </a:ln>
          </p:spPr>
          <p:txBody>
            <a:bodyPr wrap="none" anchor="ctr"/>
            <a:lstStyle/>
            <a:p>
              <a:endParaRPr lang="es-MX"/>
            </a:p>
          </p:txBody>
        </p:sp>
        <p:sp>
          <p:nvSpPr>
            <p:cNvPr id="793623" name="AutoShape 23"/>
            <p:cNvSpPr>
              <a:spLocks noChangeArrowheads="1"/>
            </p:cNvSpPr>
            <p:nvPr/>
          </p:nvSpPr>
          <p:spPr bwMode="auto">
            <a:xfrm>
              <a:off x="4468940" y="3635780"/>
              <a:ext cx="137781" cy="137784"/>
            </a:xfrm>
            <a:prstGeom prst="flowChartConnector">
              <a:avLst/>
            </a:prstGeom>
            <a:solidFill>
              <a:schemeClr val="accent6">
                <a:lumMod val="75000"/>
              </a:schemeClr>
            </a:solidFill>
            <a:ln w="9525">
              <a:solidFill>
                <a:schemeClr val="tx1"/>
              </a:solidFill>
              <a:round/>
              <a:headEnd/>
              <a:tailEnd/>
            </a:ln>
          </p:spPr>
          <p:txBody>
            <a:bodyPr wrap="none" anchor="ctr"/>
            <a:lstStyle/>
            <a:p>
              <a:endParaRPr lang="es-MX"/>
            </a:p>
          </p:txBody>
        </p:sp>
        <p:sp>
          <p:nvSpPr>
            <p:cNvPr id="793625" name="AutoShape 25"/>
            <p:cNvSpPr>
              <a:spLocks noChangeArrowheads="1"/>
            </p:cNvSpPr>
            <p:nvPr/>
          </p:nvSpPr>
          <p:spPr bwMode="auto">
            <a:xfrm>
              <a:off x="6864032" y="2438212"/>
              <a:ext cx="137781" cy="137784"/>
            </a:xfrm>
            <a:prstGeom prst="flowChartConnector">
              <a:avLst/>
            </a:prstGeom>
            <a:solidFill>
              <a:schemeClr val="accent6">
                <a:lumMod val="75000"/>
              </a:schemeClr>
            </a:solidFill>
            <a:ln w="9525">
              <a:solidFill>
                <a:schemeClr val="tx1"/>
              </a:solidFill>
              <a:round/>
              <a:headEnd/>
              <a:tailEnd/>
            </a:ln>
          </p:spPr>
          <p:txBody>
            <a:bodyPr wrap="none" anchor="ctr"/>
            <a:lstStyle/>
            <a:p>
              <a:endParaRPr lang="es-MX"/>
            </a:p>
          </p:txBody>
        </p:sp>
        <p:sp>
          <p:nvSpPr>
            <p:cNvPr id="793626" name="AutoShape 26"/>
            <p:cNvSpPr>
              <a:spLocks noChangeArrowheads="1"/>
            </p:cNvSpPr>
            <p:nvPr/>
          </p:nvSpPr>
          <p:spPr bwMode="auto">
            <a:xfrm>
              <a:off x="6365055" y="3336387"/>
              <a:ext cx="137781" cy="137784"/>
            </a:xfrm>
            <a:prstGeom prst="flowChartConnector">
              <a:avLst/>
            </a:prstGeom>
            <a:solidFill>
              <a:schemeClr val="accent6">
                <a:lumMod val="75000"/>
              </a:schemeClr>
            </a:solidFill>
            <a:ln w="9525">
              <a:solidFill>
                <a:schemeClr val="tx1"/>
              </a:solidFill>
              <a:round/>
              <a:headEnd/>
              <a:tailEnd/>
            </a:ln>
          </p:spPr>
          <p:txBody>
            <a:bodyPr wrap="none" anchor="ctr"/>
            <a:lstStyle/>
            <a:p>
              <a:endParaRPr lang="es-MX"/>
            </a:p>
          </p:txBody>
        </p:sp>
        <p:sp>
          <p:nvSpPr>
            <p:cNvPr id="793627" name="AutoShape 27"/>
            <p:cNvSpPr>
              <a:spLocks noChangeArrowheads="1"/>
            </p:cNvSpPr>
            <p:nvPr/>
          </p:nvSpPr>
          <p:spPr bwMode="auto">
            <a:xfrm>
              <a:off x="6764236" y="3036995"/>
              <a:ext cx="137781" cy="137784"/>
            </a:xfrm>
            <a:prstGeom prst="flowChartConnector">
              <a:avLst/>
            </a:prstGeom>
            <a:solidFill>
              <a:schemeClr val="accent6">
                <a:lumMod val="75000"/>
              </a:schemeClr>
            </a:solidFill>
            <a:ln w="9525">
              <a:solidFill>
                <a:schemeClr val="tx1"/>
              </a:solidFill>
              <a:round/>
              <a:headEnd/>
              <a:tailEnd/>
            </a:ln>
          </p:spPr>
          <p:txBody>
            <a:bodyPr wrap="none" anchor="ctr"/>
            <a:lstStyle/>
            <a:p>
              <a:endParaRPr lang="es-MX"/>
            </a:p>
          </p:txBody>
        </p:sp>
        <p:sp>
          <p:nvSpPr>
            <p:cNvPr id="793631" name="AutoShape 31"/>
            <p:cNvSpPr>
              <a:spLocks noChangeArrowheads="1"/>
            </p:cNvSpPr>
            <p:nvPr/>
          </p:nvSpPr>
          <p:spPr bwMode="auto">
            <a:xfrm>
              <a:off x="7861987" y="3336387"/>
              <a:ext cx="137781" cy="137784"/>
            </a:xfrm>
            <a:prstGeom prst="flowChartConnector">
              <a:avLst/>
            </a:prstGeom>
            <a:solidFill>
              <a:schemeClr val="accent6">
                <a:lumMod val="75000"/>
              </a:schemeClr>
            </a:solidFill>
            <a:ln w="9525">
              <a:solidFill>
                <a:schemeClr val="tx1"/>
              </a:solidFill>
              <a:round/>
              <a:headEnd/>
              <a:tailEnd/>
            </a:ln>
          </p:spPr>
          <p:txBody>
            <a:bodyPr wrap="none" anchor="ctr"/>
            <a:lstStyle/>
            <a:p>
              <a:endParaRPr lang="es-MX"/>
            </a:p>
          </p:txBody>
        </p:sp>
        <p:sp>
          <p:nvSpPr>
            <p:cNvPr id="47" name="AutoShape 26"/>
            <p:cNvSpPr>
              <a:spLocks noChangeArrowheads="1"/>
            </p:cNvSpPr>
            <p:nvPr/>
          </p:nvSpPr>
          <p:spPr bwMode="auto">
            <a:xfrm>
              <a:off x="5812952" y="3882052"/>
              <a:ext cx="137781" cy="137784"/>
            </a:xfrm>
            <a:prstGeom prst="flowChartConnector">
              <a:avLst/>
            </a:prstGeom>
            <a:solidFill>
              <a:schemeClr val="accent6">
                <a:lumMod val="75000"/>
              </a:schemeClr>
            </a:solidFill>
            <a:ln w="9525">
              <a:solidFill>
                <a:schemeClr val="tx1"/>
              </a:solidFill>
              <a:round/>
              <a:headEnd/>
              <a:tailEnd/>
            </a:ln>
          </p:spPr>
          <p:txBody>
            <a:bodyPr wrap="none" anchor="ctr"/>
            <a:lstStyle/>
            <a:p>
              <a:endParaRPr lang="es-MX"/>
            </a:p>
          </p:txBody>
        </p:sp>
        <p:pic>
          <p:nvPicPr>
            <p:cNvPr id="62" name="61 Imagen" descr="logo OK.bmp"/>
            <p:cNvPicPr>
              <a:picLocks noChangeAspect="1"/>
            </p:cNvPicPr>
            <p:nvPr/>
          </p:nvPicPr>
          <p:blipFill>
            <a:blip r:embed="rId4" cstate="print"/>
            <a:srcRect b="26501"/>
            <a:stretch>
              <a:fillRect/>
            </a:stretch>
          </p:blipFill>
          <p:spPr>
            <a:xfrm>
              <a:off x="4987382" y="1587965"/>
              <a:ext cx="301148" cy="271758"/>
            </a:xfrm>
            <a:prstGeom prst="rect">
              <a:avLst/>
            </a:prstGeom>
            <a:ln>
              <a:noFill/>
            </a:ln>
            <a:effectLst>
              <a:outerShdw blurRad="292100" dist="139700" dir="2700000" algn="tl" rotWithShape="0">
                <a:srgbClr val="333333">
                  <a:alpha val="65000"/>
                </a:srgbClr>
              </a:outerShdw>
            </a:effectLst>
          </p:spPr>
        </p:pic>
        <p:pic>
          <p:nvPicPr>
            <p:cNvPr id="67" name="66 Imagen" descr="logo OK.bmp"/>
            <p:cNvPicPr>
              <a:picLocks noChangeAspect="1"/>
            </p:cNvPicPr>
            <p:nvPr/>
          </p:nvPicPr>
          <p:blipFill>
            <a:blip r:embed="rId4" cstate="print"/>
            <a:srcRect b="26501"/>
            <a:stretch>
              <a:fillRect/>
            </a:stretch>
          </p:blipFill>
          <p:spPr>
            <a:xfrm>
              <a:off x="5722197" y="2943429"/>
              <a:ext cx="301148" cy="271758"/>
            </a:xfrm>
            <a:prstGeom prst="rect">
              <a:avLst/>
            </a:prstGeom>
            <a:ln>
              <a:noFill/>
            </a:ln>
            <a:effectLst>
              <a:outerShdw blurRad="292100" dist="139700" dir="2700000" algn="tl" rotWithShape="0">
                <a:srgbClr val="333333">
                  <a:alpha val="65000"/>
                </a:srgbClr>
              </a:outerShdw>
            </a:effectLst>
          </p:spPr>
        </p:pic>
        <p:pic>
          <p:nvPicPr>
            <p:cNvPr id="69" name="68 Imagen" descr="logo OK.bmp"/>
            <p:cNvPicPr>
              <a:picLocks noChangeAspect="1"/>
            </p:cNvPicPr>
            <p:nvPr/>
          </p:nvPicPr>
          <p:blipFill>
            <a:blip r:embed="rId4" cstate="print"/>
            <a:srcRect b="26501"/>
            <a:stretch>
              <a:fillRect/>
            </a:stretch>
          </p:blipFill>
          <p:spPr>
            <a:xfrm>
              <a:off x="7076841" y="3488595"/>
              <a:ext cx="301148" cy="271758"/>
            </a:xfrm>
            <a:prstGeom prst="rect">
              <a:avLst/>
            </a:prstGeom>
            <a:ln>
              <a:noFill/>
            </a:ln>
            <a:effectLst>
              <a:outerShdw blurRad="292100" dist="139700" dir="2700000" algn="tl" rotWithShape="0">
                <a:srgbClr val="333333">
                  <a:alpha val="65000"/>
                </a:srgbClr>
              </a:outerShdw>
            </a:effectLst>
          </p:spPr>
        </p:pic>
        <p:pic>
          <p:nvPicPr>
            <p:cNvPr id="71" name="70 Imagen" descr="logo OK.bmp"/>
            <p:cNvPicPr>
              <a:picLocks noChangeAspect="1"/>
            </p:cNvPicPr>
            <p:nvPr/>
          </p:nvPicPr>
          <p:blipFill>
            <a:blip r:embed="rId4" cstate="print"/>
            <a:srcRect b="26501"/>
            <a:stretch>
              <a:fillRect/>
            </a:stretch>
          </p:blipFill>
          <p:spPr>
            <a:xfrm>
              <a:off x="4893038" y="3940416"/>
              <a:ext cx="301148" cy="271758"/>
            </a:xfrm>
            <a:prstGeom prst="rect">
              <a:avLst/>
            </a:prstGeom>
            <a:ln>
              <a:noFill/>
            </a:ln>
            <a:effectLst>
              <a:outerShdw blurRad="292100" dist="139700" dir="2700000" algn="tl" rotWithShape="0">
                <a:srgbClr val="333333">
                  <a:alpha val="65000"/>
                </a:srgbClr>
              </a:outerShdw>
            </a:effectLst>
          </p:spPr>
        </p:pic>
      </p:grpSp>
      <p:grpSp>
        <p:nvGrpSpPr>
          <p:cNvPr id="61" name="60 Grupo"/>
          <p:cNvGrpSpPr/>
          <p:nvPr/>
        </p:nvGrpSpPr>
        <p:grpSpPr>
          <a:xfrm>
            <a:off x="107504" y="1844824"/>
            <a:ext cx="2112827" cy="3594159"/>
            <a:chOff x="107504" y="1844824"/>
            <a:chExt cx="2112827" cy="3594159"/>
          </a:xfrm>
        </p:grpSpPr>
        <p:grpSp>
          <p:nvGrpSpPr>
            <p:cNvPr id="2" name="78 Grupo"/>
            <p:cNvGrpSpPr/>
            <p:nvPr/>
          </p:nvGrpSpPr>
          <p:grpSpPr>
            <a:xfrm>
              <a:off x="107504" y="1844824"/>
              <a:ext cx="1920838" cy="1615827"/>
              <a:chOff x="285720" y="2786058"/>
              <a:chExt cx="1920838" cy="1615827"/>
            </a:xfrm>
          </p:grpSpPr>
          <p:sp>
            <p:nvSpPr>
              <p:cNvPr id="793602" name="AutoShape 21"/>
              <p:cNvSpPr>
                <a:spLocks noChangeArrowheads="1"/>
              </p:cNvSpPr>
              <p:nvPr/>
            </p:nvSpPr>
            <p:spPr bwMode="auto">
              <a:xfrm>
                <a:off x="400802" y="3028016"/>
                <a:ext cx="99232" cy="99232"/>
              </a:xfrm>
              <a:prstGeom prst="flowChartConnector">
                <a:avLst/>
              </a:prstGeom>
              <a:solidFill>
                <a:schemeClr val="accent6">
                  <a:lumMod val="75000"/>
                </a:schemeClr>
              </a:solidFill>
              <a:ln w="9525">
                <a:solidFill>
                  <a:schemeClr val="tx1"/>
                </a:solidFill>
                <a:round/>
                <a:headEnd/>
                <a:tailEnd/>
              </a:ln>
            </p:spPr>
            <p:txBody>
              <a:bodyPr wrap="none" anchor="ctr"/>
              <a:lstStyle/>
              <a:p>
                <a:endParaRPr lang="es-MX"/>
              </a:p>
            </p:txBody>
          </p:sp>
          <p:sp>
            <p:nvSpPr>
              <p:cNvPr id="68" name="67 CuadroTexto"/>
              <p:cNvSpPr txBox="1"/>
              <p:nvPr/>
            </p:nvSpPr>
            <p:spPr>
              <a:xfrm>
                <a:off x="285720" y="2786058"/>
                <a:ext cx="1920838" cy="1615827"/>
              </a:xfrm>
              <a:prstGeom prst="rect">
                <a:avLst/>
              </a:prstGeom>
              <a:noFill/>
            </p:spPr>
            <p:txBody>
              <a:bodyPr wrap="square" rtlCol="0">
                <a:spAutoFit/>
              </a:bodyPr>
              <a:lstStyle/>
              <a:p>
                <a:r>
                  <a:rPr lang="es-ES" sz="1100" b="1" dirty="0" smtClean="0">
                    <a:solidFill>
                      <a:srgbClr val="000099"/>
                    </a:solidFill>
                    <a:effectLst>
                      <a:outerShdw blurRad="38100" dist="38100" dir="2700000" algn="tl">
                        <a:srgbClr val="000000">
                          <a:alpha val="43137"/>
                        </a:srgbClr>
                      </a:outerShdw>
                    </a:effectLst>
                  </a:rPr>
                  <a:t>Sucursales Recaudadoras</a:t>
                </a:r>
              </a:p>
              <a:p>
                <a:pPr indent="182563"/>
                <a:r>
                  <a:rPr lang="es-ES" sz="1100" b="1" dirty="0" smtClean="0">
                    <a:effectLst>
                      <a:outerShdw blurRad="38100" dist="38100" dir="2700000" algn="tl">
                        <a:srgbClr val="000000">
                          <a:alpha val="43137"/>
                        </a:srgbClr>
                      </a:outerShdw>
                    </a:effectLst>
                  </a:rPr>
                  <a:t>Fray Pedro</a:t>
                </a:r>
              </a:p>
              <a:p>
                <a:pPr indent="182563"/>
                <a:r>
                  <a:rPr lang="es-ES" sz="1100" b="1" dirty="0" smtClean="0">
                    <a:effectLst>
                      <a:outerShdw blurRad="38100" dist="38100" dir="2700000" algn="tl">
                        <a:srgbClr val="000000">
                          <a:alpha val="43137"/>
                        </a:srgbClr>
                      </a:outerShdw>
                    </a:effectLst>
                  </a:rPr>
                  <a:t>Las Águilas</a:t>
                </a:r>
              </a:p>
              <a:p>
                <a:pPr indent="182563"/>
                <a:r>
                  <a:rPr lang="es-ES" sz="1100" b="1" dirty="0" smtClean="0">
                    <a:effectLst>
                      <a:outerShdw blurRad="38100" dist="38100" dir="2700000" algn="tl">
                        <a:srgbClr val="000000">
                          <a:alpha val="43137"/>
                        </a:srgbClr>
                      </a:outerShdw>
                    </a:effectLst>
                  </a:rPr>
                  <a:t>Miravalle</a:t>
                </a:r>
              </a:p>
              <a:p>
                <a:pPr indent="182563"/>
                <a:r>
                  <a:rPr lang="es-ES" sz="1100" b="1" dirty="0" smtClean="0">
                    <a:effectLst>
                      <a:outerShdw blurRad="38100" dist="38100" dir="2700000" algn="tl">
                        <a:srgbClr val="000000">
                          <a:alpha val="43137"/>
                        </a:srgbClr>
                      </a:outerShdw>
                    </a:effectLst>
                  </a:rPr>
                  <a:t>Oblatos</a:t>
                </a:r>
              </a:p>
              <a:p>
                <a:pPr indent="182563"/>
                <a:r>
                  <a:rPr lang="es-ES" sz="1100" b="1" dirty="0" smtClean="0">
                    <a:effectLst>
                      <a:outerShdw blurRad="38100" dist="38100" dir="2700000" algn="tl">
                        <a:srgbClr val="000000">
                          <a:alpha val="43137"/>
                        </a:srgbClr>
                      </a:outerShdw>
                    </a:effectLst>
                  </a:rPr>
                  <a:t>Pila Seca</a:t>
                </a:r>
              </a:p>
              <a:p>
                <a:pPr indent="182563"/>
                <a:r>
                  <a:rPr lang="es-ES" sz="1100" b="1" dirty="0" smtClean="0">
                    <a:effectLst>
                      <a:outerShdw blurRad="38100" dist="38100" dir="2700000" algn="tl">
                        <a:srgbClr val="000000">
                          <a:alpha val="43137"/>
                        </a:srgbClr>
                      </a:outerShdw>
                    </a:effectLst>
                  </a:rPr>
                  <a:t>San Andrés</a:t>
                </a:r>
              </a:p>
              <a:p>
                <a:pPr indent="182563"/>
                <a:r>
                  <a:rPr lang="es-ES" sz="1100" b="1" dirty="0" smtClean="0">
                    <a:effectLst>
                      <a:outerShdw blurRad="38100" dist="38100" dir="2700000" algn="tl">
                        <a:srgbClr val="000000">
                          <a:alpha val="43137"/>
                        </a:srgbClr>
                      </a:outerShdw>
                    </a:effectLst>
                  </a:rPr>
                  <a:t>Tonalá</a:t>
                </a:r>
              </a:p>
              <a:p>
                <a:pPr indent="182563"/>
                <a:r>
                  <a:rPr lang="es-ES" sz="1100" b="1" dirty="0" smtClean="0">
                    <a:effectLst>
                      <a:outerShdw blurRad="38100" dist="38100" dir="2700000" algn="tl">
                        <a:srgbClr val="000000">
                          <a:alpha val="43137"/>
                        </a:srgbClr>
                      </a:outerShdw>
                    </a:effectLst>
                  </a:rPr>
                  <a:t>Cámara de Comercio</a:t>
                </a:r>
                <a:endParaRPr lang="es-ES" sz="1100" b="1" dirty="0">
                  <a:effectLst>
                    <a:outerShdw blurRad="38100" dist="38100" dir="2700000" algn="tl">
                      <a:srgbClr val="000000">
                        <a:alpha val="43137"/>
                      </a:srgbClr>
                    </a:outerShdw>
                  </a:effectLst>
                </a:endParaRPr>
              </a:p>
            </p:txBody>
          </p:sp>
          <p:cxnSp>
            <p:nvCxnSpPr>
              <p:cNvPr id="70" name="69 Conector recto"/>
              <p:cNvCxnSpPr/>
              <p:nvPr/>
            </p:nvCxnSpPr>
            <p:spPr>
              <a:xfrm>
                <a:off x="357158" y="3000372"/>
                <a:ext cx="1813924"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72" name="AutoShape 21"/>
              <p:cNvSpPr>
                <a:spLocks noChangeArrowheads="1"/>
              </p:cNvSpPr>
              <p:nvPr/>
            </p:nvSpPr>
            <p:spPr bwMode="auto">
              <a:xfrm>
                <a:off x="400802" y="3198704"/>
                <a:ext cx="99232" cy="99232"/>
              </a:xfrm>
              <a:prstGeom prst="flowChartConnector">
                <a:avLst/>
              </a:prstGeom>
              <a:solidFill>
                <a:schemeClr val="accent6">
                  <a:lumMod val="75000"/>
                </a:schemeClr>
              </a:solidFill>
              <a:ln w="9525">
                <a:solidFill>
                  <a:schemeClr val="tx1"/>
                </a:solidFill>
                <a:round/>
                <a:headEnd/>
                <a:tailEnd/>
              </a:ln>
            </p:spPr>
            <p:txBody>
              <a:bodyPr wrap="none" anchor="ctr"/>
              <a:lstStyle/>
              <a:p>
                <a:endParaRPr lang="es-MX"/>
              </a:p>
            </p:txBody>
          </p:sp>
          <p:sp>
            <p:nvSpPr>
              <p:cNvPr id="73" name="AutoShape 21"/>
              <p:cNvSpPr>
                <a:spLocks noChangeArrowheads="1"/>
              </p:cNvSpPr>
              <p:nvPr/>
            </p:nvSpPr>
            <p:spPr bwMode="auto">
              <a:xfrm>
                <a:off x="400802" y="3366706"/>
                <a:ext cx="99232" cy="99232"/>
              </a:xfrm>
              <a:prstGeom prst="flowChartConnector">
                <a:avLst/>
              </a:prstGeom>
              <a:solidFill>
                <a:schemeClr val="accent6">
                  <a:lumMod val="75000"/>
                </a:schemeClr>
              </a:solidFill>
              <a:ln w="9525">
                <a:solidFill>
                  <a:schemeClr val="tx1"/>
                </a:solidFill>
                <a:round/>
                <a:headEnd/>
                <a:tailEnd/>
              </a:ln>
            </p:spPr>
            <p:txBody>
              <a:bodyPr wrap="none" anchor="ctr"/>
              <a:lstStyle/>
              <a:p>
                <a:endParaRPr lang="es-MX"/>
              </a:p>
            </p:txBody>
          </p:sp>
          <p:sp>
            <p:nvSpPr>
              <p:cNvPr id="74" name="AutoShape 21"/>
              <p:cNvSpPr>
                <a:spLocks noChangeArrowheads="1"/>
              </p:cNvSpPr>
              <p:nvPr/>
            </p:nvSpPr>
            <p:spPr bwMode="auto">
              <a:xfrm>
                <a:off x="400802" y="3537394"/>
                <a:ext cx="99232" cy="99232"/>
              </a:xfrm>
              <a:prstGeom prst="flowChartConnector">
                <a:avLst/>
              </a:prstGeom>
              <a:solidFill>
                <a:schemeClr val="accent6">
                  <a:lumMod val="75000"/>
                </a:schemeClr>
              </a:solidFill>
              <a:ln w="9525">
                <a:solidFill>
                  <a:schemeClr val="tx1"/>
                </a:solidFill>
                <a:round/>
                <a:headEnd/>
                <a:tailEnd/>
              </a:ln>
            </p:spPr>
            <p:txBody>
              <a:bodyPr wrap="none" anchor="ctr"/>
              <a:lstStyle/>
              <a:p>
                <a:endParaRPr lang="es-MX"/>
              </a:p>
            </p:txBody>
          </p:sp>
          <p:sp>
            <p:nvSpPr>
              <p:cNvPr id="75" name="AutoShape 21"/>
              <p:cNvSpPr>
                <a:spLocks noChangeArrowheads="1"/>
              </p:cNvSpPr>
              <p:nvPr/>
            </p:nvSpPr>
            <p:spPr bwMode="auto">
              <a:xfrm>
                <a:off x="400802" y="3705078"/>
                <a:ext cx="99232" cy="99232"/>
              </a:xfrm>
              <a:prstGeom prst="flowChartConnector">
                <a:avLst/>
              </a:prstGeom>
              <a:solidFill>
                <a:schemeClr val="accent6">
                  <a:lumMod val="75000"/>
                </a:schemeClr>
              </a:solidFill>
              <a:ln w="9525">
                <a:solidFill>
                  <a:schemeClr val="tx1"/>
                </a:solidFill>
                <a:round/>
                <a:headEnd/>
                <a:tailEnd/>
              </a:ln>
            </p:spPr>
            <p:txBody>
              <a:bodyPr wrap="none" anchor="ctr"/>
              <a:lstStyle/>
              <a:p>
                <a:endParaRPr lang="es-MX"/>
              </a:p>
            </p:txBody>
          </p:sp>
          <p:sp>
            <p:nvSpPr>
              <p:cNvPr id="76" name="AutoShape 21"/>
              <p:cNvSpPr>
                <a:spLocks noChangeArrowheads="1"/>
              </p:cNvSpPr>
              <p:nvPr/>
            </p:nvSpPr>
            <p:spPr bwMode="auto">
              <a:xfrm>
                <a:off x="400802" y="3875766"/>
                <a:ext cx="99232" cy="99232"/>
              </a:xfrm>
              <a:prstGeom prst="flowChartConnector">
                <a:avLst/>
              </a:prstGeom>
              <a:solidFill>
                <a:schemeClr val="accent6">
                  <a:lumMod val="75000"/>
                </a:schemeClr>
              </a:solidFill>
              <a:ln w="9525">
                <a:solidFill>
                  <a:schemeClr val="tx1"/>
                </a:solidFill>
                <a:round/>
                <a:headEnd/>
                <a:tailEnd/>
              </a:ln>
            </p:spPr>
            <p:txBody>
              <a:bodyPr wrap="none" anchor="ctr"/>
              <a:lstStyle/>
              <a:p>
                <a:endParaRPr lang="es-MX"/>
              </a:p>
            </p:txBody>
          </p:sp>
          <p:sp>
            <p:nvSpPr>
              <p:cNvPr id="77" name="AutoShape 21"/>
              <p:cNvSpPr>
                <a:spLocks noChangeArrowheads="1"/>
              </p:cNvSpPr>
              <p:nvPr/>
            </p:nvSpPr>
            <p:spPr bwMode="auto">
              <a:xfrm>
                <a:off x="400802" y="4052912"/>
                <a:ext cx="99232" cy="99232"/>
              </a:xfrm>
              <a:prstGeom prst="flowChartConnector">
                <a:avLst/>
              </a:prstGeom>
              <a:solidFill>
                <a:schemeClr val="accent6">
                  <a:lumMod val="75000"/>
                </a:schemeClr>
              </a:solidFill>
              <a:ln w="9525">
                <a:solidFill>
                  <a:schemeClr val="tx1"/>
                </a:solidFill>
                <a:round/>
                <a:headEnd/>
                <a:tailEnd/>
              </a:ln>
            </p:spPr>
            <p:txBody>
              <a:bodyPr wrap="none" anchor="ctr"/>
              <a:lstStyle/>
              <a:p>
                <a:endParaRPr lang="es-MX"/>
              </a:p>
            </p:txBody>
          </p:sp>
          <p:sp>
            <p:nvSpPr>
              <p:cNvPr id="78" name="AutoShape 21"/>
              <p:cNvSpPr>
                <a:spLocks noChangeArrowheads="1"/>
              </p:cNvSpPr>
              <p:nvPr/>
            </p:nvSpPr>
            <p:spPr bwMode="auto">
              <a:xfrm>
                <a:off x="400802" y="4223600"/>
                <a:ext cx="99232" cy="99232"/>
              </a:xfrm>
              <a:prstGeom prst="flowChartConnector">
                <a:avLst/>
              </a:prstGeom>
              <a:solidFill>
                <a:schemeClr val="accent6">
                  <a:lumMod val="75000"/>
                </a:schemeClr>
              </a:solidFill>
              <a:ln w="9525">
                <a:solidFill>
                  <a:schemeClr val="tx1"/>
                </a:solidFill>
                <a:round/>
                <a:headEnd/>
                <a:tailEnd/>
              </a:ln>
            </p:spPr>
            <p:txBody>
              <a:bodyPr wrap="none" anchor="ctr"/>
              <a:lstStyle/>
              <a:p>
                <a:endParaRPr lang="es-MX"/>
              </a:p>
            </p:txBody>
          </p:sp>
        </p:grpSp>
        <p:grpSp>
          <p:nvGrpSpPr>
            <p:cNvPr id="3" name="85 Grupo"/>
            <p:cNvGrpSpPr/>
            <p:nvPr/>
          </p:nvGrpSpPr>
          <p:grpSpPr>
            <a:xfrm>
              <a:off x="251520" y="4077072"/>
              <a:ext cx="1968811" cy="1361911"/>
              <a:chOff x="245735" y="4419107"/>
              <a:chExt cx="1968811" cy="1361911"/>
            </a:xfrm>
          </p:grpSpPr>
          <p:grpSp>
            <p:nvGrpSpPr>
              <p:cNvPr id="4" name="70 Grupo"/>
              <p:cNvGrpSpPr/>
              <p:nvPr/>
            </p:nvGrpSpPr>
            <p:grpSpPr>
              <a:xfrm>
                <a:off x="293708" y="4419107"/>
                <a:ext cx="1920838" cy="1361911"/>
                <a:chOff x="293708" y="4419107"/>
                <a:chExt cx="1920838" cy="1361911"/>
              </a:xfrm>
            </p:grpSpPr>
            <p:sp>
              <p:nvSpPr>
                <p:cNvPr id="52" name="51 CuadroTexto"/>
                <p:cNvSpPr txBox="1"/>
                <p:nvPr/>
              </p:nvSpPr>
              <p:spPr>
                <a:xfrm>
                  <a:off x="293708" y="4419107"/>
                  <a:ext cx="1920838" cy="1361911"/>
                </a:xfrm>
                <a:prstGeom prst="rect">
                  <a:avLst/>
                </a:prstGeom>
                <a:noFill/>
              </p:spPr>
              <p:txBody>
                <a:bodyPr wrap="square" rtlCol="0">
                  <a:spAutoFit/>
                </a:bodyPr>
                <a:lstStyle/>
                <a:p>
                  <a:pPr>
                    <a:lnSpc>
                      <a:spcPct val="150000"/>
                    </a:lnSpc>
                  </a:pPr>
                  <a:r>
                    <a:rPr lang="es-ES" sz="1100" b="1" dirty="0" smtClean="0">
                      <a:solidFill>
                        <a:srgbClr val="000099"/>
                      </a:solidFill>
                      <a:effectLst>
                        <a:outerShdw blurRad="38100" dist="38100" dir="2700000" algn="tl">
                          <a:srgbClr val="000000">
                            <a:alpha val="43137"/>
                          </a:srgbClr>
                        </a:outerShdw>
                      </a:effectLst>
                    </a:rPr>
                    <a:t>CENTROS OPERATIVOS</a:t>
                  </a:r>
                </a:p>
                <a:p>
                  <a:pPr indent="182563">
                    <a:lnSpc>
                      <a:spcPct val="150000"/>
                    </a:lnSpc>
                  </a:pPr>
                  <a:r>
                    <a:rPr lang="es-ES" sz="1100" b="1" dirty="0" smtClean="0">
                      <a:effectLst>
                        <a:outerShdw blurRad="38100" dist="38100" dir="2700000" algn="tl">
                          <a:srgbClr val="000000">
                            <a:alpha val="43137"/>
                          </a:srgbClr>
                        </a:outerShdw>
                      </a:effectLst>
                    </a:rPr>
                    <a:t>González Gallo</a:t>
                  </a:r>
                </a:p>
                <a:p>
                  <a:pPr indent="182563">
                    <a:lnSpc>
                      <a:spcPct val="150000"/>
                    </a:lnSpc>
                  </a:pPr>
                  <a:r>
                    <a:rPr lang="es-ES" sz="1100" b="1" dirty="0" smtClean="0">
                      <a:effectLst>
                        <a:outerShdw blurRad="38100" dist="38100" dir="2700000" algn="tl">
                          <a:srgbClr val="000000">
                            <a:alpha val="43137"/>
                          </a:srgbClr>
                        </a:outerShdw>
                      </a:effectLst>
                    </a:rPr>
                    <a:t>Río Nilo</a:t>
                  </a:r>
                </a:p>
                <a:p>
                  <a:pPr indent="182563">
                    <a:lnSpc>
                      <a:spcPct val="150000"/>
                    </a:lnSpc>
                  </a:pPr>
                  <a:r>
                    <a:rPr lang="es-ES" sz="1100" b="1" dirty="0" smtClean="0">
                      <a:effectLst>
                        <a:outerShdw blurRad="38100" dist="38100" dir="2700000" algn="tl">
                          <a:srgbClr val="000000">
                            <a:alpha val="43137"/>
                          </a:srgbClr>
                        </a:outerShdw>
                      </a:effectLst>
                    </a:rPr>
                    <a:t>Zapopan</a:t>
                  </a:r>
                </a:p>
                <a:p>
                  <a:pPr indent="182563">
                    <a:lnSpc>
                      <a:spcPct val="150000"/>
                    </a:lnSpc>
                  </a:pPr>
                  <a:r>
                    <a:rPr lang="es-ES" sz="1100" b="1" dirty="0" smtClean="0">
                      <a:effectLst>
                        <a:outerShdw blurRad="38100" dist="38100" dir="2700000" algn="tl">
                          <a:srgbClr val="000000">
                            <a:alpha val="43137"/>
                          </a:srgbClr>
                        </a:outerShdw>
                      </a:effectLst>
                    </a:rPr>
                    <a:t>El Sauz</a:t>
                  </a:r>
                  <a:endParaRPr lang="es-ES" sz="1100" b="1" dirty="0">
                    <a:effectLst>
                      <a:outerShdw blurRad="38100" dist="38100" dir="2700000" algn="tl">
                        <a:srgbClr val="000000">
                          <a:alpha val="43137"/>
                        </a:srgbClr>
                      </a:outerShdw>
                    </a:effectLst>
                  </a:endParaRPr>
                </a:p>
              </p:txBody>
            </p:sp>
            <p:sp>
              <p:nvSpPr>
                <p:cNvPr id="54" name="53 Elipse"/>
                <p:cNvSpPr/>
                <p:nvPr/>
              </p:nvSpPr>
              <p:spPr>
                <a:xfrm>
                  <a:off x="307045" y="4795037"/>
                  <a:ext cx="173099" cy="1637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56 Elipse"/>
                <p:cNvSpPr/>
                <p:nvPr/>
              </p:nvSpPr>
              <p:spPr>
                <a:xfrm>
                  <a:off x="307045" y="5027888"/>
                  <a:ext cx="173099" cy="1637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0" name="59 Elipse"/>
                <p:cNvSpPr/>
                <p:nvPr/>
              </p:nvSpPr>
              <p:spPr>
                <a:xfrm>
                  <a:off x="307045" y="5267671"/>
                  <a:ext cx="173099" cy="1637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3" name="62 Elipse"/>
                <p:cNvSpPr/>
                <p:nvPr/>
              </p:nvSpPr>
              <p:spPr>
                <a:xfrm>
                  <a:off x="307045" y="5536849"/>
                  <a:ext cx="173099" cy="1637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6" name="65 Conector recto"/>
                <p:cNvCxnSpPr/>
                <p:nvPr/>
              </p:nvCxnSpPr>
              <p:spPr>
                <a:xfrm>
                  <a:off x="329184" y="4714884"/>
                  <a:ext cx="1813924"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grpSp>
          <p:grpSp>
            <p:nvGrpSpPr>
              <p:cNvPr id="5" name="84 Grupo"/>
              <p:cNvGrpSpPr/>
              <p:nvPr/>
            </p:nvGrpSpPr>
            <p:grpSpPr>
              <a:xfrm>
                <a:off x="245735" y="4757999"/>
                <a:ext cx="250589" cy="981105"/>
                <a:chOff x="245735" y="4757999"/>
                <a:chExt cx="250589" cy="981105"/>
              </a:xfrm>
            </p:grpSpPr>
            <p:pic>
              <p:nvPicPr>
                <p:cNvPr id="79" name="78 Imagen" descr="logo OK.bmp"/>
                <p:cNvPicPr>
                  <a:picLocks noChangeAspect="1"/>
                </p:cNvPicPr>
                <p:nvPr/>
              </p:nvPicPr>
              <p:blipFill>
                <a:blip r:embed="rId5" cstate="print"/>
                <a:srcRect b="26501"/>
                <a:stretch>
                  <a:fillRect/>
                </a:stretch>
              </p:blipFill>
              <p:spPr>
                <a:xfrm>
                  <a:off x="245735" y="4757999"/>
                  <a:ext cx="245866" cy="221872"/>
                </a:xfrm>
                <a:prstGeom prst="rect">
                  <a:avLst/>
                </a:prstGeom>
                <a:ln>
                  <a:noFill/>
                </a:ln>
                <a:effectLst>
                  <a:outerShdw blurRad="292100" dist="139700" dir="2700000" algn="tl" rotWithShape="0">
                    <a:srgbClr val="333333">
                      <a:alpha val="65000"/>
                    </a:srgbClr>
                  </a:outerShdw>
                </a:effectLst>
              </p:spPr>
            </p:pic>
            <p:pic>
              <p:nvPicPr>
                <p:cNvPr id="80" name="79 Imagen" descr="logo OK.bmp"/>
                <p:cNvPicPr>
                  <a:picLocks noChangeAspect="1"/>
                </p:cNvPicPr>
                <p:nvPr/>
              </p:nvPicPr>
              <p:blipFill>
                <a:blip r:embed="rId5" cstate="print"/>
                <a:srcRect b="26501"/>
                <a:stretch>
                  <a:fillRect/>
                </a:stretch>
              </p:blipFill>
              <p:spPr>
                <a:xfrm>
                  <a:off x="250458" y="5001138"/>
                  <a:ext cx="245866" cy="221872"/>
                </a:xfrm>
                <a:prstGeom prst="rect">
                  <a:avLst/>
                </a:prstGeom>
                <a:ln>
                  <a:noFill/>
                </a:ln>
                <a:effectLst>
                  <a:outerShdw blurRad="292100" dist="139700" dir="2700000" algn="tl" rotWithShape="0">
                    <a:srgbClr val="333333">
                      <a:alpha val="65000"/>
                    </a:srgbClr>
                  </a:outerShdw>
                </a:effectLst>
              </p:spPr>
            </p:pic>
            <p:pic>
              <p:nvPicPr>
                <p:cNvPr id="81" name="80 Imagen" descr="logo OK.bmp"/>
                <p:cNvPicPr>
                  <a:picLocks noChangeAspect="1"/>
                </p:cNvPicPr>
                <p:nvPr/>
              </p:nvPicPr>
              <p:blipFill>
                <a:blip r:embed="rId5" cstate="print"/>
                <a:srcRect b="26501"/>
                <a:stretch>
                  <a:fillRect/>
                </a:stretch>
              </p:blipFill>
              <p:spPr>
                <a:xfrm>
                  <a:off x="250458" y="5263086"/>
                  <a:ext cx="245866" cy="221872"/>
                </a:xfrm>
                <a:prstGeom prst="rect">
                  <a:avLst/>
                </a:prstGeom>
                <a:ln>
                  <a:noFill/>
                </a:ln>
                <a:effectLst>
                  <a:outerShdw blurRad="292100" dist="139700" dir="2700000" algn="tl" rotWithShape="0">
                    <a:srgbClr val="333333">
                      <a:alpha val="65000"/>
                    </a:srgbClr>
                  </a:outerShdw>
                </a:effectLst>
              </p:spPr>
            </p:pic>
            <p:pic>
              <p:nvPicPr>
                <p:cNvPr id="83" name="82 Imagen" descr="logo OK.bmp"/>
                <p:cNvPicPr>
                  <a:picLocks noChangeAspect="1"/>
                </p:cNvPicPr>
                <p:nvPr/>
              </p:nvPicPr>
              <p:blipFill>
                <a:blip r:embed="rId5" cstate="print"/>
                <a:srcRect b="26501"/>
                <a:stretch>
                  <a:fillRect/>
                </a:stretch>
              </p:blipFill>
              <p:spPr>
                <a:xfrm>
                  <a:off x="250458" y="5517232"/>
                  <a:ext cx="245866" cy="221872"/>
                </a:xfrm>
                <a:prstGeom prst="rect">
                  <a:avLst/>
                </a:prstGeom>
                <a:ln>
                  <a:noFill/>
                </a:ln>
                <a:effectLst>
                  <a:outerShdw blurRad="292100" dist="139700" dir="2700000" algn="tl" rotWithShape="0">
                    <a:srgbClr val="333333">
                      <a:alpha val="65000"/>
                    </a:srgbClr>
                  </a:outerShdw>
                </a:effectLst>
              </p:spPr>
            </p:pic>
          </p:grpSp>
        </p:grpSp>
      </p:grpSp>
      <p:grpSp>
        <p:nvGrpSpPr>
          <p:cNvPr id="6" name="81 Grupo"/>
          <p:cNvGrpSpPr/>
          <p:nvPr/>
        </p:nvGrpSpPr>
        <p:grpSpPr>
          <a:xfrm>
            <a:off x="1763688" y="2564903"/>
            <a:ext cx="3134634" cy="1591947"/>
            <a:chOff x="1763688" y="2564903"/>
            <a:chExt cx="3134634" cy="1591947"/>
          </a:xfrm>
        </p:grpSpPr>
        <p:pic>
          <p:nvPicPr>
            <p:cNvPr id="50" name="49 Imagen" descr="sauz.jpg"/>
            <p:cNvPicPr>
              <a:picLocks noChangeAspect="1"/>
            </p:cNvPicPr>
            <p:nvPr/>
          </p:nvPicPr>
          <p:blipFill>
            <a:blip r:embed="rId6" cstate="print"/>
            <a:srcRect l="5468"/>
            <a:stretch>
              <a:fillRect/>
            </a:stretch>
          </p:blipFill>
          <p:spPr>
            <a:xfrm>
              <a:off x="1763688" y="2564903"/>
              <a:ext cx="2257338" cy="1591947"/>
            </a:xfrm>
            <a:prstGeom prst="rect">
              <a:avLst/>
            </a:prstGeom>
            <a:ln>
              <a:noFill/>
            </a:ln>
            <a:effectLst>
              <a:softEdge rad="112500"/>
            </a:effectLst>
          </p:spPr>
        </p:pic>
        <p:sp>
          <p:nvSpPr>
            <p:cNvPr id="51" name="50 Forma libre"/>
            <p:cNvSpPr/>
            <p:nvPr/>
          </p:nvSpPr>
          <p:spPr>
            <a:xfrm rot="16200000">
              <a:off x="3970205" y="3056592"/>
              <a:ext cx="862792" cy="993443"/>
            </a:xfrm>
            <a:custGeom>
              <a:avLst/>
              <a:gdLst>
                <a:gd name="connsiteX0" fmla="*/ 0 w 371990"/>
                <a:gd name="connsiteY0" fmla="*/ 133350 h 445002"/>
                <a:gd name="connsiteX1" fmla="*/ 38100 w 371990"/>
                <a:gd name="connsiteY1" fmla="*/ 104775 h 445002"/>
                <a:gd name="connsiteX2" fmla="*/ 142875 w 371990"/>
                <a:gd name="connsiteY2" fmla="*/ 38100 h 445002"/>
                <a:gd name="connsiteX3" fmla="*/ 209550 w 371990"/>
                <a:gd name="connsiteY3" fmla="*/ 0 h 445002"/>
                <a:gd name="connsiteX4" fmla="*/ 276225 w 371990"/>
                <a:gd name="connsiteY4" fmla="*/ 66675 h 445002"/>
                <a:gd name="connsiteX5" fmla="*/ 323850 w 371990"/>
                <a:gd name="connsiteY5" fmla="*/ 180975 h 445002"/>
                <a:gd name="connsiteX6" fmla="*/ 352425 w 371990"/>
                <a:gd name="connsiteY6" fmla="*/ 209550 h 445002"/>
                <a:gd name="connsiteX7" fmla="*/ 361950 w 371990"/>
                <a:gd name="connsiteY7" fmla="*/ 238125 h 445002"/>
                <a:gd name="connsiteX8" fmla="*/ 285750 w 371990"/>
                <a:gd name="connsiteY8" fmla="*/ 190500 h 445002"/>
                <a:gd name="connsiteX9" fmla="*/ 219075 w 371990"/>
                <a:gd name="connsiteY9" fmla="*/ 228600 h 445002"/>
                <a:gd name="connsiteX10" fmla="*/ 200025 w 371990"/>
                <a:gd name="connsiteY10" fmla="*/ 285750 h 445002"/>
                <a:gd name="connsiteX11" fmla="*/ 190500 w 371990"/>
                <a:gd name="connsiteY11" fmla="*/ 428625 h 445002"/>
                <a:gd name="connsiteX12" fmla="*/ 171450 w 371990"/>
                <a:gd name="connsiteY12" fmla="*/ 381000 h 445002"/>
                <a:gd name="connsiteX13" fmla="*/ 152400 w 371990"/>
                <a:gd name="connsiteY13" fmla="*/ 342900 h 445002"/>
                <a:gd name="connsiteX14" fmla="*/ 142875 w 371990"/>
                <a:gd name="connsiteY14" fmla="*/ 304800 h 445002"/>
                <a:gd name="connsiteX15" fmla="*/ 133350 w 371990"/>
                <a:gd name="connsiteY15" fmla="*/ 257175 h 445002"/>
                <a:gd name="connsiteX16" fmla="*/ 104775 w 371990"/>
                <a:gd name="connsiteY16" fmla="*/ 219075 h 445002"/>
                <a:gd name="connsiteX17" fmla="*/ 85725 w 371990"/>
                <a:gd name="connsiteY17" fmla="*/ 161925 h 445002"/>
                <a:gd name="connsiteX18" fmla="*/ 66675 w 371990"/>
                <a:gd name="connsiteY18" fmla="*/ 114300 h 445002"/>
                <a:gd name="connsiteX0" fmla="*/ 0 w 371990"/>
                <a:gd name="connsiteY0" fmla="*/ 133350 h 445002"/>
                <a:gd name="connsiteX1" fmla="*/ 38100 w 371990"/>
                <a:gd name="connsiteY1" fmla="*/ 104775 h 445002"/>
                <a:gd name="connsiteX2" fmla="*/ 142875 w 371990"/>
                <a:gd name="connsiteY2" fmla="*/ 38100 h 445002"/>
                <a:gd name="connsiteX3" fmla="*/ 209550 w 371990"/>
                <a:gd name="connsiteY3" fmla="*/ 0 h 445002"/>
                <a:gd name="connsiteX4" fmla="*/ 276225 w 371990"/>
                <a:gd name="connsiteY4" fmla="*/ 66675 h 445002"/>
                <a:gd name="connsiteX5" fmla="*/ 323850 w 371990"/>
                <a:gd name="connsiteY5" fmla="*/ 180975 h 445002"/>
                <a:gd name="connsiteX6" fmla="*/ 352425 w 371990"/>
                <a:gd name="connsiteY6" fmla="*/ 209550 h 445002"/>
                <a:gd name="connsiteX7" fmla="*/ 361950 w 371990"/>
                <a:gd name="connsiteY7" fmla="*/ 238125 h 445002"/>
                <a:gd name="connsiteX8" fmla="*/ 285750 w 371990"/>
                <a:gd name="connsiteY8" fmla="*/ 190500 h 445002"/>
                <a:gd name="connsiteX9" fmla="*/ 219075 w 371990"/>
                <a:gd name="connsiteY9" fmla="*/ 228600 h 445002"/>
                <a:gd name="connsiteX10" fmla="*/ 200025 w 371990"/>
                <a:gd name="connsiteY10" fmla="*/ 285750 h 445002"/>
                <a:gd name="connsiteX11" fmla="*/ 190500 w 371990"/>
                <a:gd name="connsiteY11" fmla="*/ 428625 h 445002"/>
                <a:gd name="connsiteX12" fmla="*/ 171450 w 371990"/>
                <a:gd name="connsiteY12" fmla="*/ 381000 h 445002"/>
                <a:gd name="connsiteX13" fmla="*/ 152400 w 371990"/>
                <a:gd name="connsiteY13" fmla="*/ 342900 h 445002"/>
                <a:gd name="connsiteX14" fmla="*/ 142875 w 371990"/>
                <a:gd name="connsiteY14" fmla="*/ 304800 h 445002"/>
                <a:gd name="connsiteX15" fmla="*/ 133350 w 371990"/>
                <a:gd name="connsiteY15" fmla="*/ 257175 h 445002"/>
                <a:gd name="connsiteX16" fmla="*/ 104775 w 371990"/>
                <a:gd name="connsiteY16" fmla="*/ 219075 h 445002"/>
                <a:gd name="connsiteX17" fmla="*/ 85725 w 371990"/>
                <a:gd name="connsiteY17" fmla="*/ 161925 h 445002"/>
                <a:gd name="connsiteX18" fmla="*/ 66675 w 371990"/>
                <a:gd name="connsiteY18" fmla="*/ 114300 h 445002"/>
                <a:gd name="connsiteX19" fmla="*/ 0 w 371990"/>
                <a:gd name="connsiteY19" fmla="*/ 133350 h 445002"/>
                <a:gd name="connsiteX0" fmla="*/ 0 w 371990"/>
                <a:gd name="connsiteY0" fmla="*/ 133350 h 445002"/>
                <a:gd name="connsiteX1" fmla="*/ 38100 w 371990"/>
                <a:gd name="connsiteY1" fmla="*/ 104775 h 445002"/>
                <a:gd name="connsiteX2" fmla="*/ 142875 w 371990"/>
                <a:gd name="connsiteY2" fmla="*/ 38100 h 445002"/>
                <a:gd name="connsiteX3" fmla="*/ 209550 w 371990"/>
                <a:gd name="connsiteY3" fmla="*/ 0 h 445002"/>
                <a:gd name="connsiteX4" fmla="*/ 276225 w 371990"/>
                <a:gd name="connsiteY4" fmla="*/ 66675 h 445002"/>
                <a:gd name="connsiteX5" fmla="*/ 323850 w 371990"/>
                <a:gd name="connsiteY5" fmla="*/ 180975 h 445002"/>
                <a:gd name="connsiteX6" fmla="*/ 352425 w 371990"/>
                <a:gd name="connsiteY6" fmla="*/ 209550 h 445002"/>
                <a:gd name="connsiteX7" fmla="*/ 361950 w 371990"/>
                <a:gd name="connsiteY7" fmla="*/ 238125 h 445002"/>
                <a:gd name="connsiteX8" fmla="*/ 285750 w 371990"/>
                <a:gd name="connsiteY8" fmla="*/ 190500 h 445002"/>
                <a:gd name="connsiteX9" fmla="*/ 219075 w 371990"/>
                <a:gd name="connsiteY9" fmla="*/ 228600 h 445002"/>
                <a:gd name="connsiteX10" fmla="*/ 200025 w 371990"/>
                <a:gd name="connsiteY10" fmla="*/ 285750 h 445002"/>
                <a:gd name="connsiteX11" fmla="*/ 190500 w 371990"/>
                <a:gd name="connsiteY11" fmla="*/ 428625 h 445002"/>
                <a:gd name="connsiteX12" fmla="*/ 171450 w 371990"/>
                <a:gd name="connsiteY12" fmla="*/ 381000 h 445002"/>
                <a:gd name="connsiteX13" fmla="*/ 152400 w 371990"/>
                <a:gd name="connsiteY13" fmla="*/ 342900 h 445002"/>
                <a:gd name="connsiteX14" fmla="*/ 142875 w 371990"/>
                <a:gd name="connsiteY14" fmla="*/ 304800 h 445002"/>
                <a:gd name="connsiteX15" fmla="*/ 133350 w 371990"/>
                <a:gd name="connsiteY15" fmla="*/ 257175 h 445002"/>
                <a:gd name="connsiteX16" fmla="*/ 104775 w 371990"/>
                <a:gd name="connsiteY16" fmla="*/ 219075 h 445002"/>
                <a:gd name="connsiteX17" fmla="*/ 85725 w 371990"/>
                <a:gd name="connsiteY17" fmla="*/ 161925 h 445002"/>
                <a:gd name="connsiteX18" fmla="*/ 0 w 371990"/>
                <a:gd name="connsiteY18" fmla="*/ 133350 h 445002"/>
                <a:gd name="connsiteX0" fmla="*/ 0 w 371990"/>
                <a:gd name="connsiteY0" fmla="*/ 133350 h 445002"/>
                <a:gd name="connsiteX1" fmla="*/ 38100 w 371990"/>
                <a:gd name="connsiteY1" fmla="*/ 104775 h 445002"/>
                <a:gd name="connsiteX2" fmla="*/ 142875 w 371990"/>
                <a:gd name="connsiteY2" fmla="*/ 38100 h 445002"/>
                <a:gd name="connsiteX3" fmla="*/ 209550 w 371990"/>
                <a:gd name="connsiteY3" fmla="*/ 0 h 445002"/>
                <a:gd name="connsiteX4" fmla="*/ 276225 w 371990"/>
                <a:gd name="connsiteY4" fmla="*/ 66675 h 445002"/>
                <a:gd name="connsiteX5" fmla="*/ 323850 w 371990"/>
                <a:gd name="connsiteY5" fmla="*/ 180975 h 445002"/>
                <a:gd name="connsiteX6" fmla="*/ 352425 w 371990"/>
                <a:gd name="connsiteY6" fmla="*/ 209550 h 445002"/>
                <a:gd name="connsiteX7" fmla="*/ 361950 w 371990"/>
                <a:gd name="connsiteY7" fmla="*/ 238125 h 445002"/>
                <a:gd name="connsiteX8" fmla="*/ 285750 w 371990"/>
                <a:gd name="connsiteY8" fmla="*/ 190500 h 445002"/>
                <a:gd name="connsiteX9" fmla="*/ 219075 w 371990"/>
                <a:gd name="connsiteY9" fmla="*/ 228600 h 445002"/>
                <a:gd name="connsiteX10" fmla="*/ 200025 w 371990"/>
                <a:gd name="connsiteY10" fmla="*/ 285750 h 445002"/>
                <a:gd name="connsiteX11" fmla="*/ 190500 w 371990"/>
                <a:gd name="connsiteY11" fmla="*/ 428625 h 445002"/>
                <a:gd name="connsiteX12" fmla="*/ 171450 w 371990"/>
                <a:gd name="connsiteY12" fmla="*/ 381000 h 445002"/>
                <a:gd name="connsiteX13" fmla="*/ 152400 w 371990"/>
                <a:gd name="connsiteY13" fmla="*/ 342900 h 445002"/>
                <a:gd name="connsiteX14" fmla="*/ 142875 w 371990"/>
                <a:gd name="connsiteY14" fmla="*/ 304800 h 445002"/>
                <a:gd name="connsiteX15" fmla="*/ 133350 w 371990"/>
                <a:gd name="connsiteY15" fmla="*/ 257175 h 445002"/>
                <a:gd name="connsiteX16" fmla="*/ 104775 w 371990"/>
                <a:gd name="connsiteY16" fmla="*/ 219075 h 445002"/>
                <a:gd name="connsiteX17" fmla="*/ 85725 w 371990"/>
                <a:gd name="connsiteY17" fmla="*/ 161925 h 445002"/>
                <a:gd name="connsiteX18" fmla="*/ 0 w 371990"/>
                <a:gd name="connsiteY18" fmla="*/ 133350 h 445002"/>
                <a:gd name="connsiteX0" fmla="*/ 0 w 371990"/>
                <a:gd name="connsiteY0" fmla="*/ 133350 h 445002"/>
                <a:gd name="connsiteX1" fmla="*/ 38100 w 371990"/>
                <a:gd name="connsiteY1" fmla="*/ 104775 h 445002"/>
                <a:gd name="connsiteX2" fmla="*/ 209550 w 371990"/>
                <a:gd name="connsiteY2" fmla="*/ 0 h 445002"/>
                <a:gd name="connsiteX3" fmla="*/ 276225 w 371990"/>
                <a:gd name="connsiteY3" fmla="*/ 66675 h 445002"/>
                <a:gd name="connsiteX4" fmla="*/ 323850 w 371990"/>
                <a:gd name="connsiteY4" fmla="*/ 180975 h 445002"/>
                <a:gd name="connsiteX5" fmla="*/ 352425 w 371990"/>
                <a:gd name="connsiteY5" fmla="*/ 209550 h 445002"/>
                <a:gd name="connsiteX6" fmla="*/ 361950 w 371990"/>
                <a:gd name="connsiteY6" fmla="*/ 238125 h 445002"/>
                <a:gd name="connsiteX7" fmla="*/ 285750 w 371990"/>
                <a:gd name="connsiteY7" fmla="*/ 190500 h 445002"/>
                <a:gd name="connsiteX8" fmla="*/ 219075 w 371990"/>
                <a:gd name="connsiteY8" fmla="*/ 228600 h 445002"/>
                <a:gd name="connsiteX9" fmla="*/ 200025 w 371990"/>
                <a:gd name="connsiteY9" fmla="*/ 285750 h 445002"/>
                <a:gd name="connsiteX10" fmla="*/ 190500 w 371990"/>
                <a:gd name="connsiteY10" fmla="*/ 428625 h 445002"/>
                <a:gd name="connsiteX11" fmla="*/ 171450 w 371990"/>
                <a:gd name="connsiteY11" fmla="*/ 381000 h 445002"/>
                <a:gd name="connsiteX12" fmla="*/ 152400 w 371990"/>
                <a:gd name="connsiteY12" fmla="*/ 342900 h 445002"/>
                <a:gd name="connsiteX13" fmla="*/ 142875 w 371990"/>
                <a:gd name="connsiteY13" fmla="*/ 304800 h 445002"/>
                <a:gd name="connsiteX14" fmla="*/ 133350 w 371990"/>
                <a:gd name="connsiteY14" fmla="*/ 257175 h 445002"/>
                <a:gd name="connsiteX15" fmla="*/ 104775 w 371990"/>
                <a:gd name="connsiteY15" fmla="*/ 219075 h 445002"/>
                <a:gd name="connsiteX16" fmla="*/ 85725 w 371990"/>
                <a:gd name="connsiteY16" fmla="*/ 161925 h 445002"/>
                <a:gd name="connsiteX17" fmla="*/ 0 w 371990"/>
                <a:gd name="connsiteY17" fmla="*/ 133350 h 445002"/>
                <a:gd name="connsiteX0" fmla="*/ 0 w 371990"/>
                <a:gd name="connsiteY0" fmla="*/ 133350 h 445002"/>
                <a:gd name="connsiteX1" fmla="*/ 209550 w 371990"/>
                <a:gd name="connsiteY1" fmla="*/ 0 h 445002"/>
                <a:gd name="connsiteX2" fmla="*/ 276225 w 371990"/>
                <a:gd name="connsiteY2" fmla="*/ 66675 h 445002"/>
                <a:gd name="connsiteX3" fmla="*/ 323850 w 371990"/>
                <a:gd name="connsiteY3" fmla="*/ 180975 h 445002"/>
                <a:gd name="connsiteX4" fmla="*/ 352425 w 371990"/>
                <a:gd name="connsiteY4" fmla="*/ 209550 h 445002"/>
                <a:gd name="connsiteX5" fmla="*/ 361950 w 371990"/>
                <a:gd name="connsiteY5" fmla="*/ 238125 h 445002"/>
                <a:gd name="connsiteX6" fmla="*/ 285750 w 371990"/>
                <a:gd name="connsiteY6" fmla="*/ 190500 h 445002"/>
                <a:gd name="connsiteX7" fmla="*/ 219075 w 371990"/>
                <a:gd name="connsiteY7" fmla="*/ 228600 h 445002"/>
                <a:gd name="connsiteX8" fmla="*/ 200025 w 371990"/>
                <a:gd name="connsiteY8" fmla="*/ 285750 h 445002"/>
                <a:gd name="connsiteX9" fmla="*/ 190500 w 371990"/>
                <a:gd name="connsiteY9" fmla="*/ 428625 h 445002"/>
                <a:gd name="connsiteX10" fmla="*/ 171450 w 371990"/>
                <a:gd name="connsiteY10" fmla="*/ 381000 h 445002"/>
                <a:gd name="connsiteX11" fmla="*/ 152400 w 371990"/>
                <a:gd name="connsiteY11" fmla="*/ 342900 h 445002"/>
                <a:gd name="connsiteX12" fmla="*/ 142875 w 371990"/>
                <a:gd name="connsiteY12" fmla="*/ 304800 h 445002"/>
                <a:gd name="connsiteX13" fmla="*/ 133350 w 371990"/>
                <a:gd name="connsiteY13" fmla="*/ 257175 h 445002"/>
                <a:gd name="connsiteX14" fmla="*/ 104775 w 371990"/>
                <a:gd name="connsiteY14" fmla="*/ 219075 h 445002"/>
                <a:gd name="connsiteX15" fmla="*/ 85725 w 371990"/>
                <a:gd name="connsiteY15" fmla="*/ 161925 h 445002"/>
                <a:gd name="connsiteX16" fmla="*/ 0 w 371990"/>
                <a:gd name="connsiteY16" fmla="*/ 133350 h 445002"/>
                <a:gd name="connsiteX0" fmla="*/ 0 w 371990"/>
                <a:gd name="connsiteY0" fmla="*/ 133350 h 445002"/>
                <a:gd name="connsiteX1" fmla="*/ 209550 w 371990"/>
                <a:gd name="connsiteY1" fmla="*/ 0 h 445002"/>
                <a:gd name="connsiteX2" fmla="*/ 323850 w 371990"/>
                <a:gd name="connsiteY2" fmla="*/ 180975 h 445002"/>
                <a:gd name="connsiteX3" fmla="*/ 352425 w 371990"/>
                <a:gd name="connsiteY3" fmla="*/ 209550 h 445002"/>
                <a:gd name="connsiteX4" fmla="*/ 361950 w 371990"/>
                <a:gd name="connsiteY4" fmla="*/ 238125 h 445002"/>
                <a:gd name="connsiteX5" fmla="*/ 285750 w 371990"/>
                <a:gd name="connsiteY5" fmla="*/ 190500 h 445002"/>
                <a:gd name="connsiteX6" fmla="*/ 219075 w 371990"/>
                <a:gd name="connsiteY6" fmla="*/ 228600 h 445002"/>
                <a:gd name="connsiteX7" fmla="*/ 200025 w 371990"/>
                <a:gd name="connsiteY7" fmla="*/ 285750 h 445002"/>
                <a:gd name="connsiteX8" fmla="*/ 190500 w 371990"/>
                <a:gd name="connsiteY8" fmla="*/ 428625 h 445002"/>
                <a:gd name="connsiteX9" fmla="*/ 171450 w 371990"/>
                <a:gd name="connsiteY9" fmla="*/ 381000 h 445002"/>
                <a:gd name="connsiteX10" fmla="*/ 152400 w 371990"/>
                <a:gd name="connsiteY10" fmla="*/ 342900 h 445002"/>
                <a:gd name="connsiteX11" fmla="*/ 142875 w 371990"/>
                <a:gd name="connsiteY11" fmla="*/ 304800 h 445002"/>
                <a:gd name="connsiteX12" fmla="*/ 133350 w 371990"/>
                <a:gd name="connsiteY12" fmla="*/ 257175 h 445002"/>
                <a:gd name="connsiteX13" fmla="*/ 104775 w 371990"/>
                <a:gd name="connsiteY13" fmla="*/ 219075 h 445002"/>
                <a:gd name="connsiteX14" fmla="*/ 85725 w 371990"/>
                <a:gd name="connsiteY14" fmla="*/ 161925 h 445002"/>
                <a:gd name="connsiteX15" fmla="*/ 0 w 371990"/>
                <a:gd name="connsiteY15" fmla="*/ 133350 h 445002"/>
                <a:gd name="connsiteX0" fmla="*/ 0 w 368300"/>
                <a:gd name="connsiteY0" fmla="*/ 133350 h 445002"/>
                <a:gd name="connsiteX1" fmla="*/ 209550 w 368300"/>
                <a:gd name="connsiteY1" fmla="*/ 0 h 445002"/>
                <a:gd name="connsiteX2" fmla="*/ 323850 w 368300"/>
                <a:gd name="connsiteY2" fmla="*/ 180975 h 445002"/>
                <a:gd name="connsiteX3" fmla="*/ 361950 w 368300"/>
                <a:gd name="connsiteY3" fmla="*/ 238125 h 445002"/>
                <a:gd name="connsiteX4" fmla="*/ 285750 w 368300"/>
                <a:gd name="connsiteY4" fmla="*/ 190500 h 445002"/>
                <a:gd name="connsiteX5" fmla="*/ 219075 w 368300"/>
                <a:gd name="connsiteY5" fmla="*/ 228600 h 445002"/>
                <a:gd name="connsiteX6" fmla="*/ 200025 w 368300"/>
                <a:gd name="connsiteY6" fmla="*/ 285750 h 445002"/>
                <a:gd name="connsiteX7" fmla="*/ 190500 w 368300"/>
                <a:gd name="connsiteY7" fmla="*/ 428625 h 445002"/>
                <a:gd name="connsiteX8" fmla="*/ 171450 w 368300"/>
                <a:gd name="connsiteY8" fmla="*/ 381000 h 445002"/>
                <a:gd name="connsiteX9" fmla="*/ 152400 w 368300"/>
                <a:gd name="connsiteY9" fmla="*/ 342900 h 445002"/>
                <a:gd name="connsiteX10" fmla="*/ 142875 w 368300"/>
                <a:gd name="connsiteY10" fmla="*/ 304800 h 445002"/>
                <a:gd name="connsiteX11" fmla="*/ 133350 w 368300"/>
                <a:gd name="connsiteY11" fmla="*/ 257175 h 445002"/>
                <a:gd name="connsiteX12" fmla="*/ 104775 w 368300"/>
                <a:gd name="connsiteY12" fmla="*/ 219075 h 445002"/>
                <a:gd name="connsiteX13" fmla="*/ 85725 w 368300"/>
                <a:gd name="connsiteY13" fmla="*/ 161925 h 445002"/>
                <a:gd name="connsiteX14" fmla="*/ 0 w 368300"/>
                <a:gd name="connsiteY14" fmla="*/ 133350 h 445002"/>
                <a:gd name="connsiteX0" fmla="*/ 0 w 368300"/>
                <a:gd name="connsiteY0" fmla="*/ 133350 h 445002"/>
                <a:gd name="connsiteX1" fmla="*/ 209550 w 368300"/>
                <a:gd name="connsiteY1" fmla="*/ 0 h 445002"/>
                <a:gd name="connsiteX2" fmla="*/ 323850 w 368300"/>
                <a:gd name="connsiteY2" fmla="*/ 180975 h 445002"/>
                <a:gd name="connsiteX3" fmla="*/ 361950 w 368300"/>
                <a:gd name="connsiteY3" fmla="*/ 238125 h 445002"/>
                <a:gd name="connsiteX4" fmla="*/ 236862 w 368300"/>
                <a:gd name="connsiteY4" fmla="*/ 165670 h 445002"/>
                <a:gd name="connsiteX5" fmla="*/ 219075 w 368300"/>
                <a:gd name="connsiteY5" fmla="*/ 228600 h 445002"/>
                <a:gd name="connsiteX6" fmla="*/ 200025 w 368300"/>
                <a:gd name="connsiteY6" fmla="*/ 285750 h 445002"/>
                <a:gd name="connsiteX7" fmla="*/ 190500 w 368300"/>
                <a:gd name="connsiteY7" fmla="*/ 428625 h 445002"/>
                <a:gd name="connsiteX8" fmla="*/ 171450 w 368300"/>
                <a:gd name="connsiteY8" fmla="*/ 381000 h 445002"/>
                <a:gd name="connsiteX9" fmla="*/ 152400 w 368300"/>
                <a:gd name="connsiteY9" fmla="*/ 342900 h 445002"/>
                <a:gd name="connsiteX10" fmla="*/ 142875 w 368300"/>
                <a:gd name="connsiteY10" fmla="*/ 304800 h 445002"/>
                <a:gd name="connsiteX11" fmla="*/ 133350 w 368300"/>
                <a:gd name="connsiteY11" fmla="*/ 257175 h 445002"/>
                <a:gd name="connsiteX12" fmla="*/ 104775 w 368300"/>
                <a:gd name="connsiteY12" fmla="*/ 219075 h 445002"/>
                <a:gd name="connsiteX13" fmla="*/ 85725 w 368300"/>
                <a:gd name="connsiteY13" fmla="*/ 161925 h 445002"/>
                <a:gd name="connsiteX14" fmla="*/ 0 w 368300"/>
                <a:gd name="connsiteY14" fmla="*/ 133350 h 445002"/>
                <a:gd name="connsiteX0" fmla="*/ 0 w 361950"/>
                <a:gd name="connsiteY0" fmla="*/ 133350 h 445002"/>
                <a:gd name="connsiteX1" fmla="*/ 209550 w 361950"/>
                <a:gd name="connsiteY1" fmla="*/ 0 h 445002"/>
                <a:gd name="connsiteX2" fmla="*/ 361950 w 361950"/>
                <a:gd name="connsiteY2" fmla="*/ 238125 h 445002"/>
                <a:gd name="connsiteX3" fmla="*/ 236862 w 361950"/>
                <a:gd name="connsiteY3" fmla="*/ 165670 h 445002"/>
                <a:gd name="connsiteX4" fmla="*/ 219075 w 361950"/>
                <a:gd name="connsiteY4" fmla="*/ 228600 h 445002"/>
                <a:gd name="connsiteX5" fmla="*/ 200025 w 361950"/>
                <a:gd name="connsiteY5" fmla="*/ 285750 h 445002"/>
                <a:gd name="connsiteX6" fmla="*/ 190500 w 361950"/>
                <a:gd name="connsiteY6" fmla="*/ 428625 h 445002"/>
                <a:gd name="connsiteX7" fmla="*/ 171450 w 361950"/>
                <a:gd name="connsiteY7" fmla="*/ 381000 h 445002"/>
                <a:gd name="connsiteX8" fmla="*/ 152400 w 361950"/>
                <a:gd name="connsiteY8" fmla="*/ 342900 h 445002"/>
                <a:gd name="connsiteX9" fmla="*/ 142875 w 361950"/>
                <a:gd name="connsiteY9" fmla="*/ 304800 h 445002"/>
                <a:gd name="connsiteX10" fmla="*/ 133350 w 361950"/>
                <a:gd name="connsiteY10" fmla="*/ 257175 h 445002"/>
                <a:gd name="connsiteX11" fmla="*/ 104775 w 361950"/>
                <a:gd name="connsiteY11" fmla="*/ 219075 h 445002"/>
                <a:gd name="connsiteX12" fmla="*/ 85725 w 361950"/>
                <a:gd name="connsiteY12" fmla="*/ 161925 h 445002"/>
                <a:gd name="connsiteX13" fmla="*/ 0 w 361950"/>
                <a:gd name="connsiteY13" fmla="*/ 133350 h 445002"/>
                <a:gd name="connsiteX0" fmla="*/ 0 w 361950"/>
                <a:gd name="connsiteY0" fmla="*/ 133350 h 445002"/>
                <a:gd name="connsiteX1" fmla="*/ 209550 w 361950"/>
                <a:gd name="connsiteY1" fmla="*/ 0 h 445002"/>
                <a:gd name="connsiteX2" fmla="*/ 361950 w 361950"/>
                <a:gd name="connsiteY2" fmla="*/ 238125 h 445002"/>
                <a:gd name="connsiteX3" fmla="*/ 236862 w 361950"/>
                <a:gd name="connsiteY3" fmla="*/ 165670 h 445002"/>
                <a:gd name="connsiteX4" fmla="*/ 219075 w 361950"/>
                <a:gd name="connsiteY4" fmla="*/ 228600 h 445002"/>
                <a:gd name="connsiteX5" fmla="*/ 200025 w 361950"/>
                <a:gd name="connsiteY5" fmla="*/ 285750 h 445002"/>
                <a:gd name="connsiteX6" fmla="*/ 190500 w 361950"/>
                <a:gd name="connsiteY6" fmla="*/ 428625 h 445002"/>
                <a:gd name="connsiteX7" fmla="*/ 171450 w 361950"/>
                <a:gd name="connsiteY7" fmla="*/ 381000 h 445002"/>
                <a:gd name="connsiteX8" fmla="*/ 152400 w 361950"/>
                <a:gd name="connsiteY8" fmla="*/ 342900 h 445002"/>
                <a:gd name="connsiteX9" fmla="*/ 142875 w 361950"/>
                <a:gd name="connsiteY9" fmla="*/ 304800 h 445002"/>
                <a:gd name="connsiteX10" fmla="*/ 133350 w 361950"/>
                <a:gd name="connsiteY10" fmla="*/ 257175 h 445002"/>
                <a:gd name="connsiteX11" fmla="*/ 104775 w 361950"/>
                <a:gd name="connsiteY11" fmla="*/ 219075 h 445002"/>
                <a:gd name="connsiteX12" fmla="*/ 85725 w 361950"/>
                <a:gd name="connsiteY12" fmla="*/ 161925 h 445002"/>
                <a:gd name="connsiteX13" fmla="*/ 0 w 361950"/>
                <a:gd name="connsiteY13" fmla="*/ 133350 h 445002"/>
                <a:gd name="connsiteX0" fmla="*/ 0 w 361950"/>
                <a:gd name="connsiteY0" fmla="*/ 133350 h 445002"/>
                <a:gd name="connsiteX1" fmla="*/ 209550 w 361950"/>
                <a:gd name="connsiteY1" fmla="*/ 0 h 445002"/>
                <a:gd name="connsiteX2" fmla="*/ 361950 w 361950"/>
                <a:gd name="connsiteY2" fmla="*/ 238125 h 445002"/>
                <a:gd name="connsiteX3" fmla="*/ 236862 w 361950"/>
                <a:gd name="connsiteY3" fmla="*/ 165670 h 445002"/>
                <a:gd name="connsiteX4" fmla="*/ 219075 w 361950"/>
                <a:gd name="connsiteY4" fmla="*/ 228600 h 445002"/>
                <a:gd name="connsiteX5" fmla="*/ 200025 w 361950"/>
                <a:gd name="connsiteY5" fmla="*/ 285750 h 445002"/>
                <a:gd name="connsiteX6" fmla="*/ 190500 w 361950"/>
                <a:gd name="connsiteY6" fmla="*/ 428625 h 445002"/>
                <a:gd name="connsiteX7" fmla="*/ 171450 w 361950"/>
                <a:gd name="connsiteY7" fmla="*/ 381000 h 445002"/>
                <a:gd name="connsiteX8" fmla="*/ 152400 w 361950"/>
                <a:gd name="connsiteY8" fmla="*/ 342900 h 445002"/>
                <a:gd name="connsiteX9" fmla="*/ 142875 w 361950"/>
                <a:gd name="connsiteY9" fmla="*/ 304800 h 445002"/>
                <a:gd name="connsiteX10" fmla="*/ 133350 w 361950"/>
                <a:gd name="connsiteY10" fmla="*/ 257175 h 445002"/>
                <a:gd name="connsiteX11" fmla="*/ 104775 w 361950"/>
                <a:gd name="connsiteY11" fmla="*/ 219075 h 445002"/>
                <a:gd name="connsiteX12" fmla="*/ 85725 w 361950"/>
                <a:gd name="connsiteY12" fmla="*/ 161925 h 445002"/>
                <a:gd name="connsiteX13" fmla="*/ 0 w 361950"/>
                <a:gd name="connsiteY13" fmla="*/ 133350 h 445002"/>
                <a:gd name="connsiteX0" fmla="*/ 0 w 361950"/>
                <a:gd name="connsiteY0" fmla="*/ 133350 h 445002"/>
                <a:gd name="connsiteX1" fmla="*/ 209550 w 361950"/>
                <a:gd name="connsiteY1" fmla="*/ 0 h 445002"/>
                <a:gd name="connsiteX2" fmla="*/ 361950 w 361950"/>
                <a:gd name="connsiteY2" fmla="*/ 238125 h 445002"/>
                <a:gd name="connsiteX3" fmla="*/ 236862 w 361950"/>
                <a:gd name="connsiteY3" fmla="*/ 165670 h 445002"/>
                <a:gd name="connsiteX4" fmla="*/ 219075 w 361950"/>
                <a:gd name="connsiteY4" fmla="*/ 228600 h 445002"/>
                <a:gd name="connsiteX5" fmla="*/ 200025 w 361950"/>
                <a:gd name="connsiteY5" fmla="*/ 285750 h 445002"/>
                <a:gd name="connsiteX6" fmla="*/ 190500 w 361950"/>
                <a:gd name="connsiteY6" fmla="*/ 428625 h 445002"/>
                <a:gd name="connsiteX7" fmla="*/ 171450 w 361950"/>
                <a:gd name="connsiteY7" fmla="*/ 381000 h 445002"/>
                <a:gd name="connsiteX8" fmla="*/ 152400 w 361950"/>
                <a:gd name="connsiteY8" fmla="*/ 342900 h 445002"/>
                <a:gd name="connsiteX9" fmla="*/ 142875 w 361950"/>
                <a:gd name="connsiteY9" fmla="*/ 304800 h 445002"/>
                <a:gd name="connsiteX10" fmla="*/ 133350 w 361950"/>
                <a:gd name="connsiteY10" fmla="*/ 257175 h 445002"/>
                <a:gd name="connsiteX11" fmla="*/ 104775 w 361950"/>
                <a:gd name="connsiteY11" fmla="*/ 219075 h 445002"/>
                <a:gd name="connsiteX12" fmla="*/ 85725 w 361950"/>
                <a:gd name="connsiteY12" fmla="*/ 161925 h 445002"/>
                <a:gd name="connsiteX13" fmla="*/ 0 w 361950"/>
                <a:gd name="connsiteY13" fmla="*/ 133350 h 445002"/>
                <a:gd name="connsiteX0" fmla="*/ 0 w 361950"/>
                <a:gd name="connsiteY0" fmla="*/ 133350 h 445002"/>
                <a:gd name="connsiteX1" fmla="*/ 209550 w 361950"/>
                <a:gd name="connsiteY1" fmla="*/ 0 h 445002"/>
                <a:gd name="connsiteX2" fmla="*/ 361950 w 361950"/>
                <a:gd name="connsiteY2" fmla="*/ 238125 h 445002"/>
                <a:gd name="connsiteX3" fmla="*/ 236862 w 361950"/>
                <a:gd name="connsiteY3" fmla="*/ 165670 h 445002"/>
                <a:gd name="connsiteX4" fmla="*/ 219075 w 361950"/>
                <a:gd name="connsiteY4" fmla="*/ 228600 h 445002"/>
                <a:gd name="connsiteX5" fmla="*/ 200025 w 361950"/>
                <a:gd name="connsiteY5" fmla="*/ 285750 h 445002"/>
                <a:gd name="connsiteX6" fmla="*/ 190500 w 361950"/>
                <a:gd name="connsiteY6" fmla="*/ 428625 h 445002"/>
                <a:gd name="connsiteX7" fmla="*/ 171450 w 361950"/>
                <a:gd name="connsiteY7" fmla="*/ 381000 h 445002"/>
                <a:gd name="connsiteX8" fmla="*/ 152400 w 361950"/>
                <a:gd name="connsiteY8" fmla="*/ 342900 h 445002"/>
                <a:gd name="connsiteX9" fmla="*/ 142875 w 361950"/>
                <a:gd name="connsiteY9" fmla="*/ 304800 h 445002"/>
                <a:gd name="connsiteX10" fmla="*/ 133350 w 361950"/>
                <a:gd name="connsiteY10" fmla="*/ 257175 h 445002"/>
                <a:gd name="connsiteX11" fmla="*/ 104775 w 361950"/>
                <a:gd name="connsiteY11" fmla="*/ 219075 h 445002"/>
                <a:gd name="connsiteX12" fmla="*/ 85725 w 361950"/>
                <a:gd name="connsiteY12" fmla="*/ 161925 h 445002"/>
                <a:gd name="connsiteX13" fmla="*/ 0 w 361950"/>
                <a:gd name="connsiteY13" fmla="*/ 133350 h 445002"/>
                <a:gd name="connsiteX0" fmla="*/ 0 w 361950"/>
                <a:gd name="connsiteY0" fmla="*/ 133350 h 445002"/>
                <a:gd name="connsiteX1" fmla="*/ 209550 w 361950"/>
                <a:gd name="connsiteY1" fmla="*/ 0 h 445002"/>
                <a:gd name="connsiteX2" fmla="*/ 361950 w 361950"/>
                <a:gd name="connsiteY2" fmla="*/ 238125 h 445002"/>
                <a:gd name="connsiteX3" fmla="*/ 236862 w 361950"/>
                <a:gd name="connsiteY3" fmla="*/ 165670 h 445002"/>
                <a:gd name="connsiteX4" fmla="*/ 219075 w 361950"/>
                <a:gd name="connsiteY4" fmla="*/ 228600 h 445002"/>
                <a:gd name="connsiteX5" fmla="*/ 200025 w 361950"/>
                <a:gd name="connsiteY5" fmla="*/ 285750 h 445002"/>
                <a:gd name="connsiteX6" fmla="*/ 190500 w 361950"/>
                <a:gd name="connsiteY6" fmla="*/ 428625 h 445002"/>
                <a:gd name="connsiteX7" fmla="*/ 171450 w 361950"/>
                <a:gd name="connsiteY7" fmla="*/ 381000 h 445002"/>
                <a:gd name="connsiteX8" fmla="*/ 152400 w 361950"/>
                <a:gd name="connsiteY8" fmla="*/ 342900 h 445002"/>
                <a:gd name="connsiteX9" fmla="*/ 142875 w 361950"/>
                <a:gd name="connsiteY9" fmla="*/ 304800 h 445002"/>
                <a:gd name="connsiteX10" fmla="*/ 133350 w 361950"/>
                <a:gd name="connsiteY10" fmla="*/ 257175 h 445002"/>
                <a:gd name="connsiteX11" fmla="*/ 85725 w 361950"/>
                <a:gd name="connsiteY11" fmla="*/ 161925 h 445002"/>
                <a:gd name="connsiteX12" fmla="*/ 0 w 361950"/>
                <a:gd name="connsiteY12" fmla="*/ 133350 h 445002"/>
                <a:gd name="connsiteX0" fmla="*/ 0 w 361950"/>
                <a:gd name="connsiteY0" fmla="*/ 133350 h 445002"/>
                <a:gd name="connsiteX1" fmla="*/ 209550 w 361950"/>
                <a:gd name="connsiteY1" fmla="*/ 0 h 445002"/>
                <a:gd name="connsiteX2" fmla="*/ 361950 w 361950"/>
                <a:gd name="connsiteY2" fmla="*/ 238125 h 445002"/>
                <a:gd name="connsiteX3" fmla="*/ 236862 w 361950"/>
                <a:gd name="connsiteY3" fmla="*/ 165670 h 445002"/>
                <a:gd name="connsiteX4" fmla="*/ 219075 w 361950"/>
                <a:gd name="connsiteY4" fmla="*/ 228600 h 445002"/>
                <a:gd name="connsiteX5" fmla="*/ 200025 w 361950"/>
                <a:gd name="connsiteY5" fmla="*/ 285750 h 445002"/>
                <a:gd name="connsiteX6" fmla="*/ 190500 w 361950"/>
                <a:gd name="connsiteY6" fmla="*/ 428625 h 445002"/>
                <a:gd name="connsiteX7" fmla="*/ 171450 w 361950"/>
                <a:gd name="connsiteY7" fmla="*/ 381000 h 445002"/>
                <a:gd name="connsiteX8" fmla="*/ 152400 w 361950"/>
                <a:gd name="connsiteY8" fmla="*/ 342900 h 445002"/>
                <a:gd name="connsiteX9" fmla="*/ 142875 w 361950"/>
                <a:gd name="connsiteY9" fmla="*/ 304800 h 445002"/>
                <a:gd name="connsiteX10" fmla="*/ 85725 w 361950"/>
                <a:gd name="connsiteY10" fmla="*/ 161925 h 445002"/>
                <a:gd name="connsiteX11" fmla="*/ 0 w 361950"/>
                <a:gd name="connsiteY11" fmla="*/ 133350 h 445002"/>
                <a:gd name="connsiteX0" fmla="*/ 0 w 361950"/>
                <a:gd name="connsiteY0" fmla="*/ 133350 h 445002"/>
                <a:gd name="connsiteX1" fmla="*/ 209550 w 361950"/>
                <a:gd name="connsiteY1" fmla="*/ 0 h 445002"/>
                <a:gd name="connsiteX2" fmla="*/ 361950 w 361950"/>
                <a:gd name="connsiteY2" fmla="*/ 238125 h 445002"/>
                <a:gd name="connsiteX3" fmla="*/ 236862 w 361950"/>
                <a:gd name="connsiteY3" fmla="*/ 165670 h 445002"/>
                <a:gd name="connsiteX4" fmla="*/ 219075 w 361950"/>
                <a:gd name="connsiteY4" fmla="*/ 228600 h 445002"/>
                <a:gd name="connsiteX5" fmla="*/ 200025 w 361950"/>
                <a:gd name="connsiteY5" fmla="*/ 285750 h 445002"/>
                <a:gd name="connsiteX6" fmla="*/ 190500 w 361950"/>
                <a:gd name="connsiteY6" fmla="*/ 428625 h 445002"/>
                <a:gd name="connsiteX7" fmla="*/ 171450 w 361950"/>
                <a:gd name="connsiteY7" fmla="*/ 381000 h 445002"/>
                <a:gd name="connsiteX8" fmla="*/ 142875 w 361950"/>
                <a:gd name="connsiteY8" fmla="*/ 304800 h 445002"/>
                <a:gd name="connsiteX9" fmla="*/ 85725 w 361950"/>
                <a:gd name="connsiteY9" fmla="*/ 161925 h 445002"/>
                <a:gd name="connsiteX10" fmla="*/ 0 w 361950"/>
                <a:gd name="connsiteY10" fmla="*/ 133350 h 445002"/>
                <a:gd name="connsiteX0" fmla="*/ 0 w 361950"/>
                <a:gd name="connsiteY0" fmla="*/ 133350 h 445002"/>
                <a:gd name="connsiteX1" fmla="*/ 209550 w 361950"/>
                <a:gd name="connsiteY1" fmla="*/ 0 h 445002"/>
                <a:gd name="connsiteX2" fmla="*/ 361950 w 361950"/>
                <a:gd name="connsiteY2" fmla="*/ 238125 h 445002"/>
                <a:gd name="connsiteX3" fmla="*/ 236862 w 361950"/>
                <a:gd name="connsiteY3" fmla="*/ 165670 h 445002"/>
                <a:gd name="connsiteX4" fmla="*/ 219075 w 361950"/>
                <a:gd name="connsiteY4" fmla="*/ 228600 h 445002"/>
                <a:gd name="connsiteX5" fmla="*/ 200025 w 361950"/>
                <a:gd name="connsiteY5" fmla="*/ 285750 h 445002"/>
                <a:gd name="connsiteX6" fmla="*/ 190500 w 361950"/>
                <a:gd name="connsiteY6" fmla="*/ 428625 h 445002"/>
                <a:gd name="connsiteX7" fmla="*/ 171450 w 361950"/>
                <a:gd name="connsiteY7" fmla="*/ 381000 h 445002"/>
                <a:gd name="connsiteX8" fmla="*/ 85725 w 361950"/>
                <a:gd name="connsiteY8" fmla="*/ 161925 h 445002"/>
                <a:gd name="connsiteX9" fmla="*/ 0 w 361950"/>
                <a:gd name="connsiteY9" fmla="*/ 133350 h 445002"/>
                <a:gd name="connsiteX0" fmla="*/ 0 w 361950"/>
                <a:gd name="connsiteY0" fmla="*/ 133350 h 428625"/>
                <a:gd name="connsiteX1" fmla="*/ 209550 w 361950"/>
                <a:gd name="connsiteY1" fmla="*/ 0 h 428625"/>
                <a:gd name="connsiteX2" fmla="*/ 361950 w 361950"/>
                <a:gd name="connsiteY2" fmla="*/ 238125 h 428625"/>
                <a:gd name="connsiteX3" fmla="*/ 236862 w 361950"/>
                <a:gd name="connsiteY3" fmla="*/ 165670 h 428625"/>
                <a:gd name="connsiteX4" fmla="*/ 219075 w 361950"/>
                <a:gd name="connsiteY4" fmla="*/ 228600 h 428625"/>
                <a:gd name="connsiteX5" fmla="*/ 200025 w 361950"/>
                <a:gd name="connsiteY5" fmla="*/ 285750 h 428625"/>
                <a:gd name="connsiteX6" fmla="*/ 190500 w 361950"/>
                <a:gd name="connsiteY6" fmla="*/ 428625 h 428625"/>
                <a:gd name="connsiteX7" fmla="*/ 85725 w 361950"/>
                <a:gd name="connsiteY7" fmla="*/ 161925 h 428625"/>
                <a:gd name="connsiteX8" fmla="*/ 0 w 361950"/>
                <a:gd name="connsiteY8" fmla="*/ 133350 h 428625"/>
                <a:gd name="connsiteX0" fmla="*/ 0 w 361950"/>
                <a:gd name="connsiteY0" fmla="*/ 133350 h 439737"/>
                <a:gd name="connsiteX1" fmla="*/ 209550 w 361950"/>
                <a:gd name="connsiteY1" fmla="*/ 0 h 439737"/>
                <a:gd name="connsiteX2" fmla="*/ 361950 w 361950"/>
                <a:gd name="connsiteY2" fmla="*/ 238125 h 439737"/>
                <a:gd name="connsiteX3" fmla="*/ 236862 w 361950"/>
                <a:gd name="connsiteY3" fmla="*/ 165670 h 439737"/>
                <a:gd name="connsiteX4" fmla="*/ 219075 w 361950"/>
                <a:gd name="connsiteY4" fmla="*/ 228600 h 439737"/>
                <a:gd name="connsiteX5" fmla="*/ 190500 w 361950"/>
                <a:gd name="connsiteY5" fmla="*/ 428625 h 439737"/>
                <a:gd name="connsiteX6" fmla="*/ 85725 w 361950"/>
                <a:gd name="connsiteY6" fmla="*/ 161925 h 439737"/>
                <a:gd name="connsiteX7" fmla="*/ 0 w 361950"/>
                <a:gd name="connsiteY7" fmla="*/ 133350 h 439737"/>
                <a:gd name="connsiteX0" fmla="*/ 0 w 361950"/>
                <a:gd name="connsiteY0" fmla="*/ 133350 h 428625"/>
                <a:gd name="connsiteX1" fmla="*/ 209550 w 361950"/>
                <a:gd name="connsiteY1" fmla="*/ 0 h 428625"/>
                <a:gd name="connsiteX2" fmla="*/ 361950 w 361950"/>
                <a:gd name="connsiteY2" fmla="*/ 238125 h 428625"/>
                <a:gd name="connsiteX3" fmla="*/ 236862 w 361950"/>
                <a:gd name="connsiteY3" fmla="*/ 165670 h 428625"/>
                <a:gd name="connsiteX4" fmla="*/ 190500 w 361950"/>
                <a:gd name="connsiteY4" fmla="*/ 428625 h 428625"/>
                <a:gd name="connsiteX5" fmla="*/ 85725 w 361950"/>
                <a:gd name="connsiteY5" fmla="*/ 161925 h 428625"/>
                <a:gd name="connsiteX6" fmla="*/ 0 w 361950"/>
                <a:gd name="connsiteY6" fmla="*/ 133350 h 428625"/>
                <a:gd name="connsiteX0" fmla="*/ 0 w 361950"/>
                <a:gd name="connsiteY0" fmla="*/ 133350 h 429249"/>
                <a:gd name="connsiteX1" fmla="*/ 209550 w 361950"/>
                <a:gd name="connsiteY1" fmla="*/ 0 h 429249"/>
                <a:gd name="connsiteX2" fmla="*/ 361950 w 361950"/>
                <a:gd name="connsiteY2" fmla="*/ 238125 h 429249"/>
                <a:gd name="connsiteX3" fmla="*/ 236862 w 361950"/>
                <a:gd name="connsiteY3" fmla="*/ 165670 h 429249"/>
                <a:gd name="connsiteX4" fmla="*/ 190500 w 361950"/>
                <a:gd name="connsiteY4" fmla="*/ 428625 h 429249"/>
                <a:gd name="connsiteX5" fmla="*/ 85725 w 361950"/>
                <a:gd name="connsiteY5" fmla="*/ 161925 h 429249"/>
                <a:gd name="connsiteX6" fmla="*/ 0 w 361950"/>
                <a:gd name="connsiteY6" fmla="*/ 133350 h 429249"/>
                <a:gd name="connsiteX0" fmla="*/ 0 w 361950"/>
                <a:gd name="connsiteY0" fmla="*/ 133350 h 429249"/>
                <a:gd name="connsiteX1" fmla="*/ 209550 w 361950"/>
                <a:gd name="connsiteY1" fmla="*/ 0 h 429249"/>
                <a:gd name="connsiteX2" fmla="*/ 361950 w 361950"/>
                <a:gd name="connsiteY2" fmla="*/ 238125 h 429249"/>
                <a:gd name="connsiteX3" fmla="*/ 266839 w 361950"/>
                <a:gd name="connsiteY3" fmla="*/ 208108 h 429249"/>
                <a:gd name="connsiteX4" fmla="*/ 190500 w 361950"/>
                <a:gd name="connsiteY4" fmla="*/ 428625 h 429249"/>
                <a:gd name="connsiteX5" fmla="*/ 85725 w 361950"/>
                <a:gd name="connsiteY5" fmla="*/ 161925 h 429249"/>
                <a:gd name="connsiteX6" fmla="*/ 0 w 361950"/>
                <a:gd name="connsiteY6" fmla="*/ 133350 h 429249"/>
                <a:gd name="connsiteX0" fmla="*/ 0 w 361950"/>
                <a:gd name="connsiteY0" fmla="*/ 109092 h 404991"/>
                <a:gd name="connsiteX1" fmla="*/ 233808 w 361950"/>
                <a:gd name="connsiteY1" fmla="*/ 0 h 404991"/>
                <a:gd name="connsiteX2" fmla="*/ 361950 w 361950"/>
                <a:gd name="connsiteY2" fmla="*/ 213867 h 404991"/>
                <a:gd name="connsiteX3" fmla="*/ 266839 w 361950"/>
                <a:gd name="connsiteY3" fmla="*/ 183850 h 404991"/>
                <a:gd name="connsiteX4" fmla="*/ 190500 w 361950"/>
                <a:gd name="connsiteY4" fmla="*/ 404367 h 404991"/>
                <a:gd name="connsiteX5" fmla="*/ 85725 w 361950"/>
                <a:gd name="connsiteY5" fmla="*/ 137667 h 404991"/>
                <a:gd name="connsiteX6" fmla="*/ 0 w 361950"/>
                <a:gd name="connsiteY6" fmla="*/ 109092 h 404991"/>
                <a:gd name="connsiteX0" fmla="*/ 181905 w 543855"/>
                <a:gd name="connsiteY0" fmla="*/ 109092 h 429798"/>
                <a:gd name="connsiteX1" fmla="*/ 415713 w 543855"/>
                <a:gd name="connsiteY1" fmla="*/ 0 h 429798"/>
                <a:gd name="connsiteX2" fmla="*/ 543855 w 543855"/>
                <a:gd name="connsiteY2" fmla="*/ 213867 h 429798"/>
                <a:gd name="connsiteX3" fmla="*/ 448744 w 543855"/>
                <a:gd name="connsiteY3" fmla="*/ 183850 h 429798"/>
                <a:gd name="connsiteX4" fmla="*/ 19050 w 543855"/>
                <a:gd name="connsiteY4" fmla="*/ 429174 h 429798"/>
                <a:gd name="connsiteX5" fmla="*/ 267630 w 543855"/>
                <a:gd name="connsiteY5" fmla="*/ 137667 h 429798"/>
                <a:gd name="connsiteX6" fmla="*/ 181905 w 543855"/>
                <a:gd name="connsiteY6" fmla="*/ 109092 h 4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55" h="429798">
                  <a:moveTo>
                    <a:pt x="181905" y="109092"/>
                  </a:moveTo>
                  <a:lnTo>
                    <a:pt x="415713" y="0"/>
                  </a:lnTo>
                  <a:lnTo>
                    <a:pt x="543855" y="213867"/>
                  </a:lnTo>
                  <a:lnTo>
                    <a:pt x="448744" y="183850"/>
                  </a:lnTo>
                  <a:cubicBezTo>
                    <a:pt x="420169" y="215600"/>
                    <a:pt x="44239" y="429798"/>
                    <a:pt x="19050" y="429174"/>
                  </a:cubicBezTo>
                  <a:cubicBezTo>
                    <a:pt x="0" y="408537"/>
                    <a:pt x="299380" y="186880"/>
                    <a:pt x="267630" y="137667"/>
                  </a:cubicBezTo>
                  <a:lnTo>
                    <a:pt x="181905" y="109092"/>
                  </a:lnTo>
                  <a:close/>
                </a:path>
              </a:pathLst>
            </a:custGeom>
            <a:solidFill>
              <a:srgbClr val="FF6600">
                <a:alpha val="40000"/>
              </a:srgbClr>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ln>
                  <a:solidFill>
                    <a:srgbClr val="FF0000"/>
                  </a:solidFill>
                </a:ln>
              </a:endParaRPr>
            </a:p>
          </p:txBody>
        </p:sp>
      </p:grpSp>
      <p:grpSp>
        <p:nvGrpSpPr>
          <p:cNvPr id="7" name="63 Grupo"/>
          <p:cNvGrpSpPr/>
          <p:nvPr/>
        </p:nvGrpSpPr>
        <p:grpSpPr>
          <a:xfrm>
            <a:off x="1152082" y="116632"/>
            <a:ext cx="3621982" cy="2068029"/>
            <a:chOff x="1152082" y="116632"/>
            <a:chExt cx="3621982" cy="2068029"/>
          </a:xfrm>
        </p:grpSpPr>
        <p:pic>
          <p:nvPicPr>
            <p:cNvPr id="49" name="48 Imagen" descr="avila camacho.jpg"/>
            <p:cNvPicPr>
              <a:picLocks noChangeAspect="1"/>
            </p:cNvPicPr>
            <p:nvPr/>
          </p:nvPicPr>
          <p:blipFill>
            <a:blip r:embed="rId7" cstate="print"/>
            <a:stretch>
              <a:fillRect/>
            </a:stretch>
          </p:blipFill>
          <p:spPr>
            <a:xfrm>
              <a:off x="1152082" y="116632"/>
              <a:ext cx="2439707" cy="1628792"/>
            </a:xfrm>
            <a:prstGeom prst="rect">
              <a:avLst/>
            </a:prstGeom>
            <a:ln>
              <a:noFill/>
            </a:ln>
            <a:effectLst>
              <a:softEdge rad="112500"/>
            </a:effectLst>
          </p:spPr>
        </p:pic>
        <p:sp>
          <p:nvSpPr>
            <p:cNvPr id="53" name="52 Forma libre"/>
            <p:cNvSpPr/>
            <p:nvPr/>
          </p:nvSpPr>
          <p:spPr>
            <a:xfrm rot="19846929" flipH="1">
              <a:off x="3605131" y="1120925"/>
              <a:ext cx="1168933" cy="1063736"/>
            </a:xfrm>
            <a:custGeom>
              <a:avLst/>
              <a:gdLst>
                <a:gd name="connsiteX0" fmla="*/ 0 w 371990"/>
                <a:gd name="connsiteY0" fmla="*/ 133350 h 445002"/>
                <a:gd name="connsiteX1" fmla="*/ 38100 w 371990"/>
                <a:gd name="connsiteY1" fmla="*/ 104775 h 445002"/>
                <a:gd name="connsiteX2" fmla="*/ 142875 w 371990"/>
                <a:gd name="connsiteY2" fmla="*/ 38100 h 445002"/>
                <a:gd name="connsiteX3" fmla="*/ 209550 w 371990"/>
                <a:gd name="connsiteY3" fmla="*/ 0 h 445002"/>
                <a:gd name="connsiteX4" fmla="*/ 276225 w 371990"/>
                <a:gd name="connsiteY4" fmla="*/ 66675 h 445002"/>
                <a:gd name="connsiteX5" fmla="*/ 323850 w 371990"/>
                <a:gd name="connsiteY5" fmla="*/ 180975 h 445002"/>
                <a:gd name="connsiteX6" fmla="*/ 352425 w 371990"/>
                <a:gd name="connsiteY6" fmla="*/ 209550 h 445002"/>
                <a:gd name="connsiteX7" fmla="*/ 361950 w 371990"/>
                <a:gd name="connsiteY7" fmla="*/ 238125 h 445002"/>
                <a:gd name="connsiteX8" fmla="*/ 285750 w 371990"/>
                <a:gd name="connsiteY8" fmla="*/ 190500 h 445002"/>
                <a:gd name="connsiteX9" fmla="*/ 219075 w 371990"/>
                <a:gd name="connsiteY9" fmla="*/ 228600 h 445002"/>
                <a:gd name="connsiteX10" fmla="*/ 200025 w 371990"/>
                <a:gd name="connsiteY10" fmla="*/ 285750 h 445002"/>
                <a:gd name="connsiteX11" fmla="*/ 190500 w 371990"/>
                <a:gd name="connsiteY11" fmla="*/ 428625 h 445002"/>
                <a:gd name="connsiteX12" fmla="*/ 171450 w 371990"/>
                <a:gd name="connsiteY12" fmla="*/ 381000 h 445002"/>
                <a:gd name="connsiteX13" fmla="*/ 152400 w 371990"/>
                <a:gd name="connsiteY13" fmla="*/ 342900 h 445002"/>
                <a:gd name="connsiteX14" fmla="*/ 142875 w 371990"/>
                <a:gd name="connsiteY14" fmla="*/ 304800 h 445002"/>
                <a:gd name="connsiteX15" fmla="*/ 133350 w 371990"/>
                <a:gd name="connsiteY15" fmla="*/ 257175 h 445002"/>
                <a:gd name="connsiteX16" fmla="*/ 104775 w 371990"/>
                <a:gd name="connsiteY16" fmla="*/ 219075 h 445002"/>
                <a:gd name="connsiteX17" fmla="*/ 85725 w 371990"/>
                <a:gd name="connsiteY17" fmla="*/ 161925 h 445002"/>
                <a:gd name="connsiteX18" fmla="*/ 66675 w 371990"/>
                <a:gd name="connsiteY18" fmla="*/ 114300 h 445002"/>
                <a:gd name="connsiteX0" fmla="*/ 0 w 371990"/>
                <a:gd name="connsiteY0" fmla="*/ 133350 h 445002"/>
                <a:gd name="connsiteX1" fmla="*/ 38100 w 371990"/>
                <a:gd name="connsiteY1" fmla="*/ 104775 h 445002"/>
                <a:gd name="connsiteX2" fmla="*/ 142875 w 371990"/>
                <a:gd name="connsiteY2" fmla="*/ 38100 h 445002"/>
                <a:gd name="connsiteX3" fmla="*/ 209550 w 371990"/>
                <a:gd name="connsiteY3" fmla="*/ 0 h 445002"/>
                <a:gd name="connsiteX4" fmla="*/ 276225 w 371990"/>
                <a:gd name="connsiteY4" fmla="*/ 66675 h 445002"/>
                <a:gd name="connsiteX5" fmla="*/ 323850 w 371990"/>
                <a:gd name="connsiteY5" fmla="*/ 180975 h 445002"/>
                <a:gd name="connsiteX6" fmla="*/ 352425 w 371990"/>
                <a:gd name="connsiteY6" fmla="*/ 209550 h 445002"/>
                <a:gd name="connsiteX7" fmla="*/ 361950 w 371990"/>
                <a:gd name="connsiteY7" fmla="*/ 238125 h 445002"/>
                <a:gd name="connsiteX8" fmla="*/ 285750 w 371990"/>
                <a:gd name="connsiteY8" fmla="*/ 190500 h 445002"/>
                <a:gd name="connsiteX9" fmla="*/ 219075 w 371990"/>
                <a:gd name="connsiteY9" fmla="*/ 228600 h 445002"/>
                <a:gd name="connsiteX10" fmla="*/ 200025 w 371990"/>
                <a:gd name="connsiteY10" fmla="*/ 285750 h 445002"/>
                <a:gd name="connsiteX11" fmla="*/ 190500 w 371990"/>
                <a:gd name="connsiteY11" fmla="*/ 428625 h 445002"/>
                <a:gd name="connsiteX12" fmla="*/ 171450 w 371990"/>
                <a:gd name="connsiteY12" fmla="*/ 381000 h 445002"/>
                <a:gd name="connsiteX13" fmla="*/ 152400 w 371990"/>
                <a:gd name="connsiteY13" fmla="*/ 342900 h 445002"/>
                <a:gd name="connsiteX14" fmla="*/ 142875 w 371990"/>
                <a:gd name="connsiteY14" fmla="*/ 304800 h 445002"/>
                <a:gd name="connsiteX15" fmla="*/ 133350 w 371990"/>
                <a:gd name="connsiteY15" fmla="*/ 257175 h 445002"/>
                <a:gd name="connsiteX16" fmla="*/ 104775 w 371990"/>
                <a:gd name="connsiteY16" fmla="*/ 219075 h 445002"/>
                <a:gd name="connsiteX17" fmla="*/ 85725 w 371990"/>
                <a:gd name="connsiteY17" fmla="*/ 161925 h 445002"/>
                <a:gd name="connsiteX18" fmla="*/ 66675 w 371990"/>
                <a:gd name="connsiteY18" fmla="*/ 114300 h 445002"/>
                <a:gd name="connsiteX19" fmla="*/ 0 w 371990"/>
                <a:gd name="connsiteY19" fmla="*/ 133350 h 445002"/>
                <a:gd name="connsiteX0" fmla="*/ 0 w 371990"/>
                <a:gd name="connsiteY0" fmla="*/ 133350 h 445002"/>
                <a:gd name="connsiteX1" fmla="*/ 38100 w 371990"/>
                <a:gd name="connsiteY1" fmla="*/ 104775 h 445002"/>
                <a:gd name="connsiteX2" fmla="*/ 142875 w 371990"/>
                <a:gd name="connsiteY2" fmla="*/ 38100 h 445002"/>
                <a:gd name="connsiteX3" fmla="*/ 209550 w 371990"/>
                <a:gd name="connsiteY3" fmla="*/ 0 h 445002"/>
                <a:gd name="connsiteX4" fmla="*/ 276225 w 371990"/>
                <a:gd name="connsiteY4" fmla="*/ 66675 h 445002"/>
                <a:gd name="connsiteX5" fmla="*/ 323850 w 371990"/>
                <a:gd name="connsiteY5" fmla="*/ 180975 h 445002"/>
                <a:gd name="connsiteX6" fmla="*/ 352425 w 371990"/>
                <a:gd name="connsiteY6" fmla="*/ 209550 h 445002"/>
                <a:gd name="connsiteX7" fmla="*/ 361950 w 371990"/>
                <a:gd name="connsiteY7" fmla="*/ 238125 h 445002"/>
                <a:gd name="connsiteX8" fmla="*/ 285750 w 371990"/>
                <a:gd name="connsiteY8" fmla="*/ 190500 h 445002"/>
                <a:gd name="connsiteX9" fmla="*/ 219075 w 371990"/>
                <a:gd name="connsiteY9" fmla="*/ 228600 h 445002"/>
                <a:gd name="connsiteX10" fmla="*/ 200025 w 371990"/>
                <a:gd name="connsiteY10" fmla="*/ 285750 h 445002"/>
                <a:gd name="connsiteX11" fmla="*/ 190500 w 371990"/>
                <a:gd name="connsiteY11" fmla="*/ 428625 h 445002"/>
                <a:gd name="connsiteX12" fmla="*/ 171450 w 371990"/>
                <a:gd name="connsiteY12" fmla="*/ 381000 h 445002"/>
                <a:gd name="connsiteX13" fmla="*/ 152400 w 371990"/>
                <a:gd name="connsiteY13" fmla="*/ 342900 h 445002"/>
                <a:gd name="connsiteX14" fmla="*/ 142875 w 371990"/>
                <a:gd name="connsiteY14" fmla="*/ 304800 h 445002"/>
                <a:gd name="connsiteX15" fmla="*/ 133350 w 371990"/>
                <a:gd name="connsiteY15" fmla="*/ 257175 h 445002"/>
                <a:gd name="connsiteX16" fmla="*/ 104775 w 371990"/>
                <a:gd name="connsiteY16" fmla="*/ 219075 h 445002"/>
                <a:gd name="connsiteX17" fmla="*/ 85725 w 371990"/>
                <a:gd name="connsiteY17" fmla="*/ 161925 h 445002"/>
                <a:gd name="connsiteX18" fmla="*/ 0 w 371990"/>
                <a:gd name="connsiteY18" fmla="*/ 133350 h 445002"/>
                <a:gd name="connsiteX0" fmla="*/ 0 w 371990"/>
                <a:gd name="connsiteY0" fmla="*/ 133350 h 445002"/>
                <a:gd name="connsiteX1" fmla="*/ 38100 w 371990"/>
                <a:gd name="connsiteY1" fmla="*/ 104775 h 445002"/>
                <a:gd name="connsiteX2" fmla="*/ 142875 w 371990"/>
                <a:gd name="connsiteY2" fmla="*/ 38100 h 445002"/>
                <a:gd name="connsiteX3" fmla="*/ 209550 w 371990"/>
                <a:gd name="connsiteY3" fmla="*/ 0 h 445002"/>
                <a:gd name="connsiteX4" fmla="*/ 276225 w 371990"/>
                <a:gd name="connsiteY4" fmla="*/ 66675 h 445002"/>
                <a:gd name="connsiteX5" fmla="*/ 323850 w 371990"/>
                <a:gd name="connsiteY5" fmla="*/ 180975 h 445002"/>
                <a:gd name="connsiteX6" fmla="*/ 352425 w 371990"/>
                <a:gd name="connsiteY6" fmla="*/ 209550 h 445002"/>
                <a:gd name="connsiteX7" fmla="*/ 361950 w 371990"/>
                <a:gd name="connsiteY7" fmla="*/ 238125 h 445002"/>
                <a:gd name="connsiteX8" fmla="*/ 285750 w 371990"/>
                <a:gd name="connsiteY8" fmla="*/ 190500 h 445002"/>
                <a:gd name="connsiteX9" fmla="*/ 219075 w 371990"/>
                <a:gd name="connsiteY9" fmla="*/ 228600 h 445002"/>
                <a:gd name="connsiteX10" fmla="*/ 200025 w 371990"/>
                <a:gd name="connsiteY10" fmla="*/ 285750 h 445002"/>
                <a:gd name="connsiteX11" fmla="*/ 190500 w 371990"/>
                <a:gd name="connsiteY11" fmla="*/ 428625 h 445002"/>
                <a:gd name="connsiteX12" fmla="*/ 171450 w 371990"/>
                <a:gd name="connsiteY12" fmla="*/ 381000 h 445002"/>
                <a:gd name="connsiteX13" fmla="*/ 152400 w 371990"/>
                <a:gd name="connsiteY13" fmla="*/ 342900 h 445002"/>
                <a:gd name="connsiteX14" fmla="*/ 142875 w 371990"/>
                <a:gd name="connsiteY14" fmla="*/ 304800 h 445002"/>
                <a:gd name="connsiteX15" fmla="*/ 133350 w 371990"/>
                <a:gd name="connsiteY15" fmla="*/ 257175 h 445002"/>
                <a:gd name="connsiteX16" fmla="*/ 104775 w 371990"/>
                <a:gd name="connsiteY16" fmla="*/ 219075 h 445002"/>
                <a:gd name="connsiteX17" fmla="*/ 85725 w 371990"/>
                <a:gd name="connsiteY17" fmla="*/ 161925 h 445002"/>
                <a:gd name="connsiteX18" fmla="*/ 0 w 371990"/>
                <a:gd name="connsiteY18" fmla="*/ 133350 h 445002"/>
                <a:gd name="connsiteX0" fmla="*/ 0 w 371990"/>
                <a:gd name="connsiteY0" fmla="*/ 133350 h 445002"/>
                <a:gd name="connsiteX1" fmla="*/ 38100 w 371990"/>
                <a:gd name="connsiteY1" fmla="*/ 104775 h 445002"/>
                <a:gd name="connsiteX2" fmla="*/ 209550 w 371990"/>
                <a:gd name="connsiteY2" fmla="*/ 0 h 445002"/>
                <a:gd name="connsiteX3" fmla="*/ 276225 w 371990"/>
                <a:gd name="connsiteY3" fmla="*/ 66675 h 445002"/>
                <a:gd name="connsiteX4" fmla="*/ 323850 w 371990"/>
                <a:gd name="connsiteY4" fmla="*/ 180975 h 445002"/>
                <a:gd name="connsiteX5" fmla="*/ 352425 w 371990"/>
                <a:gd name="connsiteY5" fmla="*/ 209550 h 445002"/>
                <a:gd name="connsiteX6" fmla="*/ 361950 w 371990"/>
                <a:gd name="connsiteY6" fmla="*/ 238125 h 445002"/>
                <a:gd name="connsiteX7" fmla="*/ 285750 w 371990"/>
                <a:gd name="connsiteY7" fmla="*/ 190500 h 445002"/>
                <a:gd name="connsiteX8" fmla="*/ 219075 w 371990"/>
                <a:gd name="connsiteY8" fmla="*/ 228600 h 445002"/>
                <a:gd name="connsiteX9" fmla="*/ 200025 w 371990"/>
                <a:gd name="connsiteY9" fmla="*/ 285750 h 445002"/>
                <a:gd name="connsiteX10" fmla="*/ 190500 w 371990"/>
                <a:gd name="connsiteY10" fmla="*/ 428625 h 445002"/>
                <a:gd name="connsiteX11" fmla="*/ 171450 w 371990"/>
                <a:gd name="connsiteY11" fmla="*/ 381000 h 445002"/>
                <a:gd name="connsiteX12" fmla="*/ 152400 w 371990"/>
                <a:gd name="connsiteY12" fmla="*/ 342900 h 445002"/>
                <a:gd name="connsiteX13" fmla="*/ 142875 w 371990"/>
                <a:gd name="connsiteY13" fmla="*/ 304800 h 445002"/>
                <a:gd name="connsiteX14" fmla="*/ 133350 w 371990"/>
                <a:gd name="connsiteY14" fmla="*/ 257175 h 445002"/>
                <a:gd name="connsiteX15" fmla="*/ 104775 w 371990"/>
                <a:gd name="connsiteY15" fmla="*/ 219075 h 445002"/>
                <a:gd name="connsiteX16" fmla="*/ 85725 w 371990"/>
                <a:gd name="connsiteY16" fmla="*/ 161925 h 445002"/>
                <a:gd name="connsiteX17" fmla="*/ 0 w 371990"/>
                <a:gd name="connsiteY17" fmla="*/ 133350 h 445002"/>
                <a:gd name="connsiteX0" fmla="*/ 0 w 371990"/>
                <a:gd name="connsiteY0" fmla="*/ 133350 h 445002"/>
                <a:gd name="connsiteX1" fmla="*/ 209550 w 371990"/>
                <a:gd name="connsiteY1" fmla="*/ 0 h 445002"/>
                <a:gd name="connsiteX2" fmla="*/ 276225 w 371990"/>
                <a:gd name="connsiteY2" fmla="*/ 66675 h 445002"/>
                <a:gd name="connsiteX3" fmla="*/ 323850 w 371990"/>
                <a:gd name="connsiteY3" fmla="*/ 180975 h 445002"/>
                <a:gd name="connsiteX4" fmla="*/ 352425 w 371990"/>
                <a:gd name="connsiteY4" fmla="*/ 209550 h 445002"/>
                <a:gd name="connsiteX5" fmla="*/ 361950 w 371990"/>
                <a:gd name="connsiteY5" fmla="*/ 238125 h 445002"/>
                <a:gd name="connsiteX6" fmla="*/ 285750 w 371990"/>
                <a:gd name="connsiteY6" fmla="*/ 190500 h 445002"/>
                <a:gd name="connsiteX7" fmla="*/ 219075 w 371990"/>
                <a:gd name="connsiteY7" fmla="*/ 228600 h 445002"/>
                <a:gd name="connsiteX8" fmla="*/ 200025 w 371990"/>
                <a:gd name="connsiteY8" fmla="*/ 285750 h 445002"/>
                <a:gd name="connsiteX9" fmla="*/ 190500 w 371990"/>
                <a:gd name="connsiteY9" fmla="*/ 428625 h 445002"/>
                <a:gd name="connsiteX10" fmla="*/ 171450 w 371990"/>
                <a:gd name="connsiteY10" fmla="*/ 381000 h 445002"/>
                <a:gd name="connsiteX11" fmla="*/ 152400 w 371990"/>
                <a:gd name="connsiteY11" fmla="*/ 342900 h 445002"/>
                <a:gd name="connsiteX12" fmla="*/ 142875 w 371990"/>
                <a:gd name="connsiteY12" fmla="*/ 304800 h 445002"/>
                <a:gd name="connsiteX13" fmla="*/ 133350 w 371990"/>
                <a:gd name="connsiteY13" fmla="*/ 257175 h 445002"/>
                <a:gd name="connsiteX14" fmla="*/ 104775 w 371990"/>
                <a:gd name="connsiteY14" fmla="*/ 219075 h 445002"/>
                <a:gd name="connsiteX15" fmla="*/ 85725 w 371990"/>
                <a:gd name="connsiteY15" fmla="*/ 161925 h 445002"/>
                <a:gd name="connsiteX16" fmla="*/ 0 w 371990"/>
                <a:gd name="connsiteY16" fmla="*/ 133350 h 445002"/>
                <a:gd name="connsiteX0" fmla="*/ 0 w 371990"/>
                <a:gd name="connsiteY0" fmla="*/ 133350 h 445002"/>
                <a:gd name="connsiteX1" fmla="*/ 209550 w 371990"/>
                <a:gd name="connsiteY1" fmla="*/ 0 h 445002"/>
                <a:gd name="connsiteX2" fmla="*/ 323850 w 371990"/>
                <a:gd name="connsiteY2" fmla="*/ 180975 h 445002"/>
                <a:gd name="connsiteX3" fmla="*/ 352425 w 371990"/>
                <a:gd name="connsiteY3" fmla="*/ 209550 h 445002"/>
                <a:gd name="connsiteX4" fmla="*/ 361950 w 371990"/>
                <a:gd name="connsiteY4" fmla="*/ 238125 h 445002"/>
                <a:gd name="connsiteX5" fmla="*/ 285750 w 371990"/>
                <a:gd name="connsiteY5" fmla="*/ 190500 h 445002"/>
                <a:gd name="connsiteX6" fmla="*/ 219075 w 371990"/>
                <a:gd name="connsiteY6" fmla="*/ 228600 h 445002"/>
                <a:gd name="connsiteX7" fmla="*/ 200025 w 371990"/>
                <a:gd name="connsiteY7" fmla="*/ 285750 h 445002"/>
                <a:gd name="connsiteX8" fmla="*/ 190500 w 371990"/>
                <a:gd name="connsiteY8" fmla="*/ 428625 h 445002"/>
                <a:gd name="connsiteX9" fmla="*/ 171450 w 371990"/>
                <a:gd name="connsiteY9" fmla="*/ 381000 h 445002"/>
                <a:gd name="connsiteX10" fmla="*/ 152400 w 371990"/>
                <a:gd name="connsiteY10" fmla="*/ 342900 h 445002"/>
                <a:gd name="connsiteX11" fmla="*/ 142875 w 371990"/>
                <a:gd name="connsiteY11" fmla="*/ 304800 h 445002"/>
                <a:gd name="connsiteX12" fmla="*/ 133350 w 371990"/>
                <a:gd name="connsiteY12" fmla="*/ 257175 h 445002"/>
                <a:gd name="connsiteX13" fmla="*/ 104775 w 371990"/>
                <a:gd name="connsiteY13" fmla="*/ 219075 h 445002"/>
                <a:gd name="connsiteX14" fmla="*/ 85725 w 371990"/>
                <a:gd name="connsiteY14" fmla="*/ 161925 h 445002"/>
                <a:gd name="connsiteX15" fmla="*/ 0 w 371990"/>
                <a:gd name="connsiteY15" fmla="*/ 133350 h 445002"/>
                <a:gd name="connsiteX0" fmla="*/ 0 w 368300"/>
                <a:gd name="connsiteY0" fmla="*/ 133350 h 445002"/>
                <a:gd name="connsiteX1" fmla="*/ 209550 w 368300"/>
                <a:gd name="connsiteY1" fmla="*/ 0 h 445002"/>
                <a:gd name="connsiteX2" fmla="*/ 323850 w 368300"/>
                <a:gd name="connsiteY2" fmla="*/ 180975 h 445002"/>
                <a:gd name="connsiteX3" fmla="*/ 361950 w 368300"/>
                <a:gd name="connsiteY3" fmla="*/ 238125 h 445002"/>
                <a:gd name="connsiteX4" fmla="*/ 285750 w 368300"/>
                <a:gd name="connsiteY4" fmla="*/ 190500 h 445002"/>
                <a:gd name="connsiteX5" fmla="*/ 219075 w 368300"/>
                <a:gd name="connsiteY5" fmla="*/ 228600 h 445002"/>
                <a:gd name="connsiteX6" fmla="*/ 200025 w 368300"/>
                <a:gd name="connsiteY6" fmla="*/ 285750 h 445002"/>
                <a:gd name="connsiteX7" fmla="*/ 190500 w 368300"/>
                <a:gd name="connsiteY7" fmla="*/ 428625 h 445002"/>
                <a:gd name="connsiteX8" fmla="*/ 171450 w 368300"/>
                <a:gd name="connsiteY8" fmla="*/ 381000 h 445002"/>
                <a:gd name="connsiteX9" fmla="*/ 152400 w 368300"/>
                <a:gd name="connsiteY9" fmla="*/ 342900 h 445002"/>
                <a:gd name="connsiteX10" fmla="*/ 142875 w 368300"/>
                <a:gd name="connsiteY10" fmla="*/ 304800 h 445002"/>
                <a:gd name="connsiteX11" fmla="*/ 133350 w 368300"/>
                <a:gd name="connsiteY11" fmla="*/ 257175 h 445002"/>
                <a:gd name="connsiteX12" fmla="*/ 104775 w 368300"/>
                <a:gd name="connsiteY12" fmla="*/ 219075 h 445002"/>
                <a:gd name="connsiteX13" fmla="*/ 85725 w 368300"/>
                <a:gd name="connsiteY13" fmla="*/ 161925 h 445002"/>
                <a:gd name="connsiteX14" fmla="*/ 0 w 368300"/>
                <a:gd name="connsiteY14" fmla="*/ 133350 h 445002"/>
                <a:gd name="connsiteX0" fmla="*/ 0 w 368300"/>
                <a:gd name="connsiteY0" fmla="*/ 133350 h 445002"/>
                <a:gd name="connsiteX1" fmla="*/ 209550 w 368300"/>
                <a:gd name="connsiteY1" fmla="*/ 0 h 445002"/>
                <a:gd name="connsiteX2" fmla="*/ 323850 w 368300"/>
                <a:gd name="connsiteY2" fmla="*/ 180975 h 445002"/>
                <a:gd name="connsiteX3" fmla="*/ 361950 w 368300"/>
                <a:gd name="connsiteY3" fmla="*/ 238125 h 445002"/>
                <a:gd name="connsiteX4" fmla="*/ 236862 w 368300"/>
                <a:gd name="connsiteY4" fmla="*/ 165670 h 445002"/>
                <a:gd name="connsiteX5" fmla="*/ 219075 w 368300"/>
                <a:gd name="connsiteY5" fmla="*/ 228600 h 445002"/>
                <a:gd name="connsiteX6" fmla="*/ 200025 w 368300"/>
                <a:gd name="connsiteY6" fmla="*/ 285750 h 445002"/>
                <a:gd name="connsiteX7" fmla="*/ 190500 w 368300"/>
                <a:gd name="connsiteY7" fmla="*/ 428625 h 445002"/>
                <a:gd name="connsiteX8" fmla="*/ 171450 w 368300"/>
                <a:gd name="connsiteY8" fmla="*/ 381000 h 445002"/>
                <a:gd name="connsiteX9" fmla="*/ 152400 w 368300"/>
                <a:gd name="connsiteY9" fmla="*/ 342900 h 445002"/>
                <a:gd name="connsiteX10" fmla="*/ 142875 w 368300"/>
                <a:gd name="connsiteY10" fmla="*/ 304800 h 445002"/>
                <a:gd name="connsiteX11" fmla="*/ 133350 w 368300"/>
                <a:gd name="connsiteY11" fmla="*/ 257175 h 445002"/>
                <a:gd name="connsiteX12" fmla="*/ 104775 w 368300"/>
                <a:gd name="connsiteY12" fmla="*/ 219075 h 445002"/>
                <a:gd name="connsiteX13" fmla="*/ 85725 w 368300"/>
                <a:gd name="connsiteY13" fmla="*/ 161925 h 445002"/>
                <a:gd name="connsiteX14" fmla="*/ 0 w 368300"/>
                <a:gd name="connsiteY14" fmla="*/ 133350 h 445002"/>
                <a:gd name="connsiteX0" fmla="*/ 0 w 361950"/>
                <a:gd name="connsiteY0" fmla="*/ 133350 h 445002"/>
                <a:gd name="connsiteX1" fmla="*/ 209550 w 361950"/>
                <a:gd name="connsiteY1" fmla="*/ 0 h 445002"/>
                <a:gd name="connsiteX2" fmla="*/ 361950 w 361950"/>
                <a:gd name="connsiteY2" fmla="*/ 238125 h 445002"/>
                <a:gd name="connsiteX3" fmla="*/ 236862 w 361950"/>
                <a:gd name="connsiteY3" fmla="*/ 165670 h 445002"/>
                <a:gd name="connsiteX4" fmla="*/ 219075 w 361950"/>
                <a:gd name="connsiteY4" fmla="*/ 228600 h 445002"/>
                <a:gd name="connsiteX5" fmla="*/ 200025 w 361950"/>
                <a:gd name="connsiteY5" fmla="*/ 285750 h 445002"/>
                <a:gd name="connsiteX6" fmla="*/ 190500 w 361950"/>
                <a:gd name="connsiteY6" fmla="*/ 428625 h 445002"/>
                <a:gd name="connsiteX7" fmla="*/ 171450 w 361950"/>
                <a:gd name="connsiteY7" fmla="*/ 381000 h 445002"/>
                <a:gd name="connsiteX8" fmla="*/ 152400 w 361950"/>
                <a:gd name="connsiteY8" fmla="*/ 342900 h 445002"/>
                <a:gd name="connsiteX9" fmla="*/ 142875 w 361950"/>
                <a:gd name="connsiteY9" fmla="*/ 304800 h 445002"/>
                <a:gd name="connsiteX10" fmla="*/ 133350 w 361950"/>
                <a:gd name="connsiteY10" fmla="*/ 257175 h 445002"/>
                <a:gd name="connsiteX11" fmla="*/ 104775 w 361950"/>
                <a:gd name="connsiteY11" fmla="*/ 219075 h 445002"/>
                <a:gd name="connsiteX12" fmla="*/ 85725 w 361950"/>
                <a:gd name="connsiteY12" fmla="*/ 161925 h 445002"/>
                <a:gd name="connsiteX13" fmla="*/ 0 w 361950"/>
                <a:gd name="connsiteY13" fmla="*/ 133350 h 445002"/>
                <a:gd name="connsiteX0" fmla="*/ 0 w 361950"/>
                <a:gd name="connsiteY0" fmla="*/ 133350 h 445002"/>
                <a:gd name="connsiteX1" fmla="*/ 209550 w 361950"/>
                <a:gd name="connsiteY1" fmla="*/ 0 h 445002"/>
                <a:gd name="connsiteX2" fmla="*/ 361950 w 361950"/>
                <a:gd name="connsiteY2" fmla="*/ 238125 h 445002"/>
                <a:gd name="connsiteX3" fmla="*/ 236862 w 361950"/>
                <a:gd name="connsiteY3" fmla="*/ 165670 h 445002"/>
                <a:gd name="connsiteX4" fmla="*/ 219075 w 361950"/>
                <a:gd name="connsiteY4" fmla="*/ 228600 h 445002"/>
                <a:gd name="connsiteX5" fmla="*/ 200025 w 361950"/>
                <a:gd name="connsiteY5" fmla="*/ 285750 h 445002"/>
                <a:gd name="connsiteX6" fmla="*/ 190500 w 361950"/>
                <a:gd name="connsiteY6" fmla="*/ 428625 h 445002"/>
                <a:gd name="connsiteX7" fmla="*/ 171450 w 361950"/>
                <a:gd name="connsiteY7" fmla="*/ 381000 h 445002"/>
                <a:gd name="connsiteX8" fmla="*/ 152400 w 361950"/>
                <a:gd name="connsiteY8" fmla="*/ 342900 h 445002"/>
                <a:gd name="connsiteX9" fmla="*/ 142875 w 361950"/>
                <a:gd name="connsiteY9" fmla="*/ 304800 h 445002"/>
                <a:gd name="connsiteX10" fmla="*/ 133350 w 361950"/>
                <a:gd name="connsiteY10" fmla="*/ 257175 h 445002"/>
                <a:gd name="connsiteX11" fmla="*/ 104775 w 361950"/>
                <a:gd name="connsiteY11" fmla="*/ 219075 h 445002"/>
                <a:gd name="connsiteX12" fmla="*/ 85725 w 361950"/>
                <a:gd name="connsiteY12" fmla="*/ 161925 h 445002"/>
                <a:gd name="connsiteX13" fmla="*/ 0 w 361950"/>
                <a:gd name="connsiteY13" fmla="*/ 133350 h 445002"/>
                <a:gd name="connsiteX0" fmla="*/ 0 w 361950"/>
                <a:gd name="connsiteY0" fmla="*/ 133350 h 445002"/>
                <a:gd name="connsiteX1" fmla="*/ 209550 w 361950"/>
                <a:gd name="connsiteY1" fmla="*/ 0 h 445002"/>
                <a:gd name="connsiteX2" fmla="*/ 361950 w 361950"/>
                <a:gd name="connsiteY2" fmla="*/ 238125 h 445002"/>
                <a:gd name="connsiteX3" fmla="*/ 236862 w 361950"/>
                <a:gd name="connsiteY3" fmla="*/ 165670 h 445002"/>
                <a:gd name="connsiteX4" fmla="*/ 219075 w 361950"/>
                <a:gd name="connsiteY4" fmla="*/ 228600 h 445002"/>
                <a:gd name="connsiteX5" fmla="*/ 200025 w 361950"/>
                <a:gd name="connsiteY5" fmla="*/ 285750 h 445002"/>
                <a:gd name="connsiteX6" fmla="*/ 190500 w 361950"/>
                <a:gd name="connsiteY6" fmla="*/ 428625 h 445002"/>
                <a:gd name="connsiteX7" fmla="*/ 171450 w 361950"/>
                <a:gd name="connsiteY7" fmla="*/ 381000 h 445002"/>
                <a:gd name="connsiteX8" fmla="*/ 152400 w 361950"/>
                <a:gd name="connsiteY8" fmla="*/ 342900 h 445002"/>
                <a:gd name="connsiteX9" fmla="*/ 142875 w 361950"/>
                <a:gd name="connsiteY9" fmla="*/ 304800 h 445002"/>
                <a:gd name="connsiteX10" fmla="*/ 133350 w 361950"/>
                <a:gd name="connsiteY10" fmla="*/ 257175 h 445002"/>
                <a:gd name="connsiteX11" fmla="*/ 104775 w 361950"/>
                <a:gd name="connsiteY11" fmla="*/ 219075 h 445002"/>
                <a:gd name="connsiteX12" fmla="*/ 85725 w 361950"/>
                <a:gd name="connsiteY12" fmla="*/ 161925 h 445002"/>
                <a:gd name="connsiteX13" fmla="*/ 0 w 361950"/>
                <a:gd name="connsiteY13" fmla="*/ 133350 h 445002"/>
                <a:gd name="connsiteX0" fmla="*/ 0 w 361950"/>
                <a:gd name="connsiteY0" fmla="*/ 133350 h 445002"/>
                <a:gd name="connsiteX1" fmla="*/ 209550 w 361950"/>
                <a:gd name="connsiteY1" fmla="*/ 0 h 445002"/>
                <a:gd name="connsiteX2" fmla="*/ 361950 w 361950"/>
                <a:gd name="connsiteY2" fmla="*/ 238125 h 445002"/>
                <a:gd name="connsiteX3" fmla="*/ 236862 w 361950"/>
                <a:gd name="connsiteY3" fmla="*/ 165670 h 445002"/>
                <a:gd name="connsiteX4" fmla="*/ 219075 w 361950"/>
                <a:gd name="connsiteY4" fmla="*/ 228600 h 445002"/>
                <a:gd name="connsiteX5" fmla="*/ 200025 w 361950"/>
                <a:gd name="connsiteY5" fmla="*/ 285750 h 445002"/>
                <a:gd name="connsiteX6" fmla="*/ 190500 w 361950"/>
                <a:gd name="connsiteY6" fmla="*/ 428625 h 445002"/>
                <a:gd name="connsiteX7" fmla="*/ 171450 w 361950"/>
                <a:gd name="connsiteY7" fmla="*/ 381000 h 445002"/>
                <a:gd name="connsiteX8" fmla="*/ 152400 w 361950"/>
                <a:gd name="connsiteY8" fmla="*/ 342900 h 445002"/>
                <a:gd name="connsiteX9" fmla="*/ 142875 w 361950"/>
                <a:gd name="connsiteY9" fmla="*/ 304800 h 445002"/>
                <a:gd name="connsiteX10" fmla="*/ 133350 w 361950"/>
                <a:gd name="connsiteY10" fmla="*/ 257175 h 445002"/>
                <a:gd name="connsiteX11" fmla="*/ 104775 w 361950"/>
                <a:gd name="connsiteY11" fmla="*/ 219075 h 445002"/>
                <a:gd name="connsiteX12" fmla="*/ 85725 w 361950"/>
                <a:gd name="connsiteY12" fmla="*/ 161925 h 445002"/>
                <a:gd name="connsiteX13" fmla="*/ 0 w 361950"/>
                <a:gd name="connsiteY13" fmla="*/ 133350 h 445002"/>
                <a:gd name="connsiteX0" fmla="*/ 0 w 361950"/>
                <a:gd name="connsiteY0" fmla="*/ 133350 h 445002"/>
                <a:gd name="connsiteX1" fmla="*/ 209550 w 361950"/>
                <a:gd name="connsiteY1" fmla="*/ 0 h 445002"/>
                <a:gd name="connsiteX2" fmla="*/ 361950 w 361950"/>
                <a:gd name="connsiteY2" fmla="*/ 238125 h 445002"/>
                <a:gd name="connsiteX3" fmla="*/ 236862 w 361950"/>
                <a:gd name="connsiteY3" fmla="*/ 165670 h 445002"/>
                <a:gd name="connsiteX4" fmla="*/ 219075 w 361950"/>
                <a:gd name="connsiteY4" fmla="*/ 228600 h 445002"/>
                <a:gd name="connsiteX5" fmla="*/ 200025 w 361950"/>
                <a:gd name="connsiteY5" fmla="*/ 285750 h 445002"/>
                <a:gd name="connsiteX6" fmla="*/ 190500 w 361950"/>
                <a:gd name="connsiteY6" fmla="*/ 428625 h 445002"/>
                <a:gd name="connsiteX7" fmla="*/ 171450 w 361950"/>
                <a:gd name="connsiteY7" fmla="*/ 381000 h 445002"/>
                <a:gd name="connsiteX8" fmla="*/ 152400 w 361950"/>
                <a:gd name="connsiteY8" fmla="*/ 342900 h 445002"/>
                <a:gd name="connsiteX9" fmla="*/ 142875 w 361950"/>
                <a:gd name="connsiteY9" fmla="*/ 304800 h 445002"/>
                <a:gd name="connsiteX10" fmla="*/ 133350 w 361950"/>
                <a:gd name="connsiteY10" fmla="*/ 257175 h 445002"/>
                <a:gd name="connsiteX11" fmla="*/ 104775 w 361950"/>
                <a:gd name="connsiteY11" fmla="*/ 219075 h 445002"/>
                <a:gd name="connsiteX12" fmla="*/ 85725 w 361950"/>
                <a:gd name="connsiteY12" fmla="*/ 161925 h 445002"/>
                <a:gd name="connsiteX13" fmla="*/ 0 w 361950"/>
                <a:gd name="connsiteY13" fmla="*/ 133350 h 445002"/>
                <a:gd name="connsiteX0" fmla="*/ 0 w 361950"/>
                <a:gd name="connsiteY0" fmla="*/ 133350 h 445002"/>
                <a:gd name="connsiteX1" fmla="*/ 209550 w 361950"/>
                <a:gd name="connsiteY1" fmla="*/ 0 h 445002"/>
                <a:gd name="connsiteX2" fmla="*/ 361950 w 361950"/>
                <a:gd name="connsiteY2" fmla="*/ 238125 h 445002"/>
                <a:gd name="connsiteX3" fmla="*/ 236862 w 361950"/>
                <a:gd name="connsiteY3" fmla="*/ 165670 h 445002"/>
                <a:gd name="connsiteX4" fmla="*/ 219075 w 361950"/>
                <a:gd name="connsiteY4" fmla="*/ 228600 h 445002"/>
                <a:gd name="connsiteX5" fmla="*/ 200025 w 361950"/>
                <a:gd name="connsiteY5" fmla="*/ 285750 h 445002"/>
                <a:gd name="connsiteX6" fmla="*/ 190500 w 361950"/>
                <a:gd name="connsiteY6" fmla="*/ 428625 h 445002"/>
                <a:gd name="connsiteX7" fmla="*/ 171450 w 361950"/>
                <a:gd name="connsiteY7" fmla="*/ 381000 h 445002"/>
                <a:gd name="connsiteX8" fmla="*/ 152400 w 361950"/>
                <a:gd name="connsiteY8" fmla="*/ 342900 h 445002"/>
                <a:gd name="connsiteX9" fmla="*/ 142875 w 361950"/>
                <a:gd name="connsiteY9" fmla="*/ 304800 h 445002"/>
                <a:gd name="connsiteX10" fmla="*/ 133350 w 361950"/>
                <a:gd name="connsiteY10" fmla="*/ 257175 h 445002"/>
                <a:gd name="connsiteX11" fmla="*/ 85725 w 361950"/>
                <a:gd name="connsiteY11" fmla="*/ 161925 h 445002"/>
                <a:gd name="connsiteX12" fmla="*/ 0 w 361950"/>
                <a:gd name="connsiteY12" fmla="*/ 133350 h 445002"/>
                <a:gd name="connsiteX0" fmla="*/ 0 w 361950"/>
                <a:gd name="connsiteY0" fmla="*/ 133350 h 445002"/>
                <a:gd name="connsiteX1" fmla="*/ 209550 w 361950"/>
                <a:gd name="connsiteY1" fmla="*/ 0 h 445002"/>
                <a:gd name="connsiteX2" fmla="*/ 361950 w 361950"/>
                <a:gd name="connsiteY2" fmla="*/ 238125 h 445002"/>
                <a:gd name="connsiteX3" fmla="*/ 236862 w 361950"/>
                <a:gd name="connsiteY3" fmla="*/ 165670 h 445002"/>
                <a:gd name="connsiteX4" fmla="*/ 219075 w 361950"/>
                <a:gd name="connsiteY4" fmla="*/ 228600 h 445002"/>
                <a:gd name="connsiteX5" fmla="*/ 200025 w 361950"/>
                <a:gd name="connsiteY5" fmla="*/ 285750 h 445002"/>
                <a:gd name="connsiteX6" fmla="*/ 190500 w 361950"/>
                <a:gd name="connsiteY6" fmla="*/ 428625 h 445002"/>
                <a:gd name="connsiteX7" fmla="*/ 171450 w 361950"/>
                <a:gd name="connsiteY7" fmla="*/ 381000 h 445002"/>
                <a:gd name="connsiteX8" fmla="*/ 152400 w 361950"/>
                <a:gd name="connsiteY8" fmla="*/ 342900 h 445002"/>
                <a:gd name="connsiteX9" fmla="*/ 142875 w 361950"/>
                <a:gd name="connsiteY9" fmla="*/ 304800 h 445002"/>
                <a:gd name="connsiteX10" fmla="*/ 85725 w 361950"/>
                <a:gd name="connsiteY10" fmla="*/ 161925 h 445002"/>
                <a:gd name="connsiteX11" fmla="*/ 0 w 361950"/>
                <a:gd name="connsiteY11" fmla="*/ 133350 h 445002"/>
                <a:gd name="connsiteX0" fmla="*/ 0 w 361950"/>
                <a:gd name="connsiteY0" fmla="*/ 133350 h 445002"/>
                <a:gd name="connsiteX1" fmla="*/ 209550 w 361950"/>
                <a:gd name="connsiteY1" fmla="*/ 0 h 445002"/>
                <a:gd name="connsiteX2" fmla="*/ 361950 w 361950"/>
                <a:gd name="connsiteY2" fmla="*/ 238125 h 445002"/>
                <a:gd name="connsiteX3" fmla="*/ 236862 w 361950"/>
                <a:gd name="connsiteY3" fmla="*/ 165670 h 445002"/>
                <a:gd name="connsiteX4" fmla="*/ 219075 w 361950"/>
                <a:gd name="connsiteY4" fmla="*/ 228600 h 445002"/>
                <a:gd name="connsiteX5" fmla="*/ 200025 w 361950"/>
                <a:gd name="connsiteY5" fmla="*/ 285750 h 445002"/>
                <a:gd name="connsiteX6" fmla="*/ 190500 w 361950"/>
                <a:gd name="connsiteY6" fmla="*/ 428625 h 445002"/>
                <a:gd name="connsiteX7" fmla="*/ 171450 w 361950"/>
                <a:gd name="connsiteY7" fmla="*/ 381000 h 445002"/>
                <a:gd name="connsiteX8" fmla="*/ 142875 w 361950"/>
                <a:gd name="connsiteY8" fmla="*/ 304800 h 445002"/>
                <a:gd name="connsiteX9" fmla="*/ 85725 w 361950"/>
                <a:gd name="connsiteY9" fmla="*/ 161925 h 445002"/>
                <a:gd name="connsiteX10" fmla="*/ 0 w 361950"/>
                <a:gd name="connsiteY10" fmla="*/ 133350 h 445002"/>
                <a:gd name="connsiteX0" fmla="*/ 0 w 361950"/>
                <a:gd name="connsiteY0" fmla="*/ 133350 h 445002"/>
                <a:gd name="connsiteX1" fmla="*/ 209550 w 361950"/>
                <a:gd name="connsiteY1" fmla="*/ 0 h 445002"/>
                <a:gd name="connsiteX2" fmla="*/ 361950 w 361950"/>
                <a:gd name="connsiteY2" fmla="*/ 238125 h 445002"/>
                <a:gd name="connsiteX3" fmla="*/ 236862 w 361950"/>
                <a:gd name="connsiteY3" fmla="*/ 165670 h 445002"/>
                <a:gd name="connsiteX4" fmla="*/ 219075 w 361950"/>
                <a:gd name="connsiteY4" fmla="*/ 228600 h 445002"/>
                <a:gd name="connsiteX5" fmla="*/ 200025 w 361950"/>
                <a:gd name="connsiteY5" fmla="*/ 285750 h 445002"/>
                <a:gd name="connsiteX6" fmla="*/ 190500 w 361950"/>
                <a:gd name="connsiteY6" fmla="*/ 428625 h 445002"/>
                <a:gd name="connsiteX7" fmla="*/ 171450 w 361950"/>
                <a:gd name="connsiteY7" fmla="*/ 381000 h 445002"/>
                <a:gd name="connsiteX8" fmla="*/ 85725 w 361950"/>
                <a:gd name="connsiteY8" fmla="*/ 161925 h 445002"/>
                <a:gd name="connsiteX9" fmla="*/ 0 w 361950"/>
                <a:gd name="connsiteY9" fmla="*/ 133350 h 445002"/>
                <a:gd name="connsiteX0" fmla="*/ 0 w 361950"/>
                <a:gd name="connsiteY0" fmla="*/ 133350 h 428625"/>
                <a:gd name="connsiteX1" fmla="*/ 209550 w 361950"/>
                <a:gd name="connsiteY1" fmla="*/ 0 h 428625"/>
                <a:gd name="connsiteX2" fmla="*/ 361950 w 361950"/>
                <a:gd name="connsiteY2" fmla="*/ 238125 h 428625"/>
                <a:gd name="connsiteX3" fmla="*/ 236862 w 361950"/>
                <a:gd name="connsiteY3" fmla="*/ 165670 h 428625"/>
                <a:gd name="connsiteX4" fmla="*/ 219075 w 361950"/>
                <a:gd name="connsiteY4" fmla="*/ 228600 h 428625"/>
                <a:gd name="connsiteX5" fmla="*/ 200025 w 361950"/>
                <a:gd name="connsiteY5" fmla="*/ 285750 h 428625"/>
                <a:gd name="connsiteX6" fmla="*/ 190500 w 361950"/>
                <a:gd name="connsiteY6" fmla="*/ 428625 h 428625"/>
                <a:gd name="connsiteX7" fmla="*/ 85725 w 361950"/>
                <a:gd name="connsiteY7" fmla="*/ 161925 h 428625"/>
                <a:gd name="connsiteX8" fmla="*/ 0 w 361950"/>
                <a:gd name="connsiteY8" fmla="*/ 133350 h 428625"/>
                <a:gd name="connsiteX0" fmla="*/ 0 w 361950"/>
                <a:gd name="connsiteY0" fmla="*/ 133350 h 439737"/>
                <a:gd name="connsiteX1" fmla="*/ 209550 w 361950"/>
                <a:gd name="connsiteY1" fmla="*/ 0 h 439737"/>
                <a:gd name="connsiteX2" fmla="*/ 361950 w 361950"/>
                <a:gd name="connsiteY2" fmla="*/ 238125 h 439737"/>
                <a:gd name="connsiteX3" fmla="*/ 236862 w 361950"/>
                <a:gd name="connsiteY3" fmla="*/ 165670 h 439737"/>
                <a:gd name="connsiteX4" fmla="*/ 219075 w 361950"/>
                <a:gd name="connsiteY4" fmla="*/ 228600 h 439737"/>
                <a:gd name="connsiteX5" fmla="*/ 190500 w 361950"/>
                <a:gd name="connsiteY5" fmla="*/ 428625 h 439737"/>
                <a:gd name="connsiteX6" fmla="*/ 85725 w 361950"/>
                <a:gd name="connsiteY6" fmla="*/ 161925 h 439737"/>
                <a:gd name="connsiteX7" fmla="*/ 0 w 361950"/>
                <a:gd name="connsiteY7" fmla="*/ 133350 h 439737"/>
                <a:gd name="connsiteX0" fmla="*/ 0 w 361950"/>
                <a:gd name="connsiteY0" fmla="*/ 133350 h 428625"/>
                <a:gd name="connsiteX1" fmla="*/ 209550 w 361950"/>
                <a:gd name="connsiteY1" fmla="*/ 0 h 428625"/>
                <a:gd name="connsiteX2" fmla="*/ 361950 w 361950"/>
                <a:gd name="connsiteY2" fmla="*/ 238125 h 428625"/>
                <a:gd name="connsiteX3" fmla="*/ 236862 w 361950"/>
                <a:gd name="connsiteY3" fmla="*/ 165670 h 428625"/>
                <a:gd name="connsiteX4" fmla="*/ 190500 w 361950"/>
                <a:gd name="connsiteY4" fmla="*/ 428625 h 428625"/>
                <a:gd name="connsiteX5" fmla="*/ 85725 w 361950"/>
                <a:gd name="connsiteY5" fmla="*/ 161925 h 428625"/>
                <a:gd name="connsiteX6" fmla="*/ 0 w 361950"/>
                <a:gd name="connsiteY6" fmla="*/ 133350 h 428625"/>
                <a:gd name="connsiteX0" fmla="*/ 0 w 361950"/>
                <a:gd name="connsiteY0" fmla="*/ 133350 h 429249"/>
                <a:gd name="connsiteX1" fmla="*/ 209550 w 361950"/>
                <a:gd name="connsiteY1" fmla="*/ 0 h 429249"/>
                <a:gd name="connsiteX2" fmla="*/ 361950 w 361950"/>
                <a:gd name="connsiteY2" fmla="*/ 238125 h 429249"/>
                <a:gd name="connsiteX3" fmla="*/ 236862 w 361950"/>
                <a:gd name="connsiteY3" fmla="*/ 165670 h 429249"/>
                <a:gd name="connsiteX4" fmla="*/ 190500 w 361950"/>
                <a:gd name="connsiteY4" fmla="*/ 428625 h 429249"/>
                <a:gd name="connsiteX5" fmla="*/ 85725 w 361950"/>
                <a:gd name="connsiteY5" fmla="*/ 161925 h 429249"/>
                <a:gd name="connsiteX6" fmla="*/ 0 w 361950"/>
                <a:gd name="connsiteY6" fmla="*/ 133350 h 429249"/>
                <a:gd name="connsiteX0" fmla="*/ 0 w 361950"/>
                <a:gd name="connsiteY0" fmla="*/ 133350 h 429249"/>
                <a:gd name="connsiteX1" fmla="*/ 209550 w 361950"/>
                <a:gd name="connsiteY1" fmla="*/ 0 h 429249"/>
                <a:gd name="connsiteX2" fmla="*/ 361950 w 361950"/>
                <a:gd name="connsiteY2" fmla="*/ 238125 h 429249"/>
                <a:gd name="connsiteX3" fmla="*/ 266839 w 361950"/>
                <a:gd name="connsiteY3" fmla="*/ 208108 h 429249"/>
                <a:gd name="connsiteX4" fmla="*/ 190500 w 361950"/>
                <a:gd name="connsiteY4" fmla="*/ 428625 h 429249"/>
                <a:gd name="connsiteX5" fmla="*/ 85725 w 361950"/>
                <a:gd name="connsiteY5" fmla="*/ 161925 h 429249"/>
                <a:gd name="connsiteX6" fmla="*/ 0 w 361950"/>
                <a:gd name="connsiteY6" fmla="*/ 133350 h 429249"/>
                <a:gd name="connsiteX0" fmla="*/ 0 w 361950"/>
                <a:gd name="connsiteY0" fmla="*/ 109092 h 404991"/>
                <a:gd name="connsiteX1" fmla="*/ 233808 w 361950"/>
                <a:gd name="connsiteY1" fmla="*/ 0 h 404991"/>
                <a:gd name="connsiteX2" fmla="*/ 361950 w 361950"/>
                <a:gd name="connsiteY2" fmla="*/ 213867 h 404991"/>
                <a:gd name="connsiteX3" fmla="*/ 266839 w 361950"/>
                <a:gd name="connsiteY3" fmla="*/ 183850 h 404991"/>
                <a:gd name="connsiteX4" fmla="*/ 190500 w 361950"/>
                <a:gd name="connsiteY4" fmla="*/ 404367 h 404991"/>
                <a:gd name="connsiteX5" fmla="*/ 85725 w 361950"/>
                <a:gd name="connsiteY5" fmla="*/ 137667 h 404991"/>
                <a:gd name="connsiteX6" fmla="*/ 0 w 361950"/>
                <a:gd name="connsiteY6" fmla="*/ 109092 h 404991"/>
                <a:gd name="connsiteX0" fmla="*/ 181905 w 543855"/>
                <a:gd name="connsiteY0" fmla="*/ 109092 h 429798"/>
                <a:gd name="connsiteX1" fmla="*/ 415713 w 543855"/>
                <a:gd name="connsiteY1" fmla="*/ 0 h 429798"/>
                <a:gd name="connsiteX2" fmla="*/ 543855 w 543855"/>
                <a:gd name="connsiteY2" fmla="*/ 213867 h 429798"/>
                <a:gd name="connsiteX3" fmla="*/ 448744 w 543855"/>
                <a:gd name="connsiteY3" fmla="*/ 183850 h 429798"/>
                <a:gd name="connsiteX4" fmla="*/ 19050 w 543855"/>
                <a:gd name="connsiteY4" fmla="*/ 429174 h 429798"/>
                <a:gd name="connsiteX5" fmla="*/ 267630 w 543855"/>
                <a:gd name="connsiteY5" fmla="*/ 137667 h 429798"/>
                <a:gd name="connsiteX6" fmla="*/ 181905 w 543855"/>
                <a:gd name="connsiteY6" fmla="*/ 109092 h 429798"/>
                <a:gd name="connsiteX0" fmla="*/ 374879 w 736829"/>
                <a:gd name="connsiteY0" fmla="*/ 109092 h 356770"/>
                <a:gd name="connsiteX1" fmla="*/ 608687 w 736829"/>
                <a:gd name="connsiteY1" fmla="*/ 0 h 356770"/>
                <a:gd name="connsiteX2" fmla="*/ 736829 w 736829"/>
                <a:gd name="connsiteY2" fmla="*/ 213867 h 356770"/>
                <a:gd name="connsiteX3" fmla="*/ 641718 w 736829"/>
                <a:gd name="connsiteY3" fmla="*/ 183850 h 356770"/>
                <a:gd name="connsiteX4" fmla="*/ 19050 w 736829"/>
                <a:gd name="connsiteY4" fmla="*/ 356146 h 356770"/>
                <a:gd name="connsiteX5" fmla="*/ 460604 w 736829"/>
                <a:gd name="connsiteY5" fmla="*/ 137667 h 356770"/>
                <a:gd name="connsiteX6" fmla="*/ 374879 w 736829"/>
                <a:gd name="connsiteY6" fmla="*/ 109092 h 35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829" h="356770">
                  <a:moveTo>
                    <a:pt x="374879" y="109092"/>
                  </a:moveTo>
                  <a:lnTo>
                    <a:pt x="608687" y="0"/>
                  </a:lnTo>
                  <a:lnTo>
                    <a:pt x="736829" y="213867"/>
                  </a:lnTo>
                  <a:lnTo>
                    <a:pt x="641718" y="183850"/>
                  </a:lnTo>
                  <a:cubicBezTo>
                    <a:pt x="613143" y="215600"/>
                    <a:pt x="44239" y="356770"/>
                    <a:pt x="19050" y="356146"/>
                  </a:cubicBezTo>
                  <a:cubicBezTo>
                    <a:pt x="0" y="335509"/>
                    <a:pt x="492354" y="186880"/>
                    <a:pt x="460604" y="137667"/>
                  </a:cubicBezTo>
                  <a:lnTo>
                    <a:pt x="374879" y="109092"/>
                  </a:lnTo>
                  <a:close/>
                </a:path>
              </a:pathLst>
            </a:custGeom>
            <a:solidFill>
              <a:srgbClr val="FF6600">
                <a:alpha val="40000"/>
              </a:srgbClr>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ln>
                  <a:solidFill>
                    <a:srgbClr val="FF0000"/>
                  </a:solidFill>
                </a:ln>
              </a:endParaRPr>
            </a:p>
          </p:txBody>
        </p:sp>
      </p:grpSp>
      <p:grpSp>
        <p:nvGrpSpPr>
          <p:cNvPr id="8" name="60 Grupo"/>
          <p:cNvGrpSpPr/>
          <p:nvPr/>
        </p:nvGrpSpPr>
        <p:grpSpPr>
          <a:xfrm>
            <a:off x="5940280" y="116632"/>
            <a:ext cx="3168224" cy="2485267"/>
            <a:chOff x="5940280" y="116632"/>
            <a:chExt cx="3168224" cy="2485267"/>
          </a:xfrm>
        </p:grpSpPr>
        <p:pic>
          <p:nvPicPr>
            <p:cNvPr id="44" name="43 Imagen" descr="gg01.jpg"/>
            <p:cNvPicPr>
              <a:picLocks noChangeAspect="1"/>
            </p:cNvPicPr>
            <p:nvPr/>
          </p:nvPicPr>
          <p:blipFill>
            <a:blip r:embed="rId8" cstate="print"/>
            <a:stretch>
              <a:fillRect/>
            </a:stretch>
          </p:blipFill>
          <p:spPr>
            <a:xfrm>
              <a:off x="6516648" y="116632"/>
              <a:ext cx="2591856" cy="1729058"/>
            </a:xfrm>
            <a:prstGeom prst="rect">
              <a:avLst/>
            </a:prstGeom>
            <a:ln>
              <a:noFill/>
            </a:ln>
            <a:effectLst>
              <a:softEdge rad="112500"/>
            </a:effectLst>
          </p:spPr>
        </p:pic>
        <p:sp>
          <p:nvSpPr>
            <p:cNvPr id="55" name="54 Forma libre"/>
            <p:cNvSpPr/>
            <p:nvPr/>
          </p:nvSpPr>
          <p:spPr>
            <a:xfrm rot="3725609" flipH="1">
              <a:off x="6005606" y="1673781"/>
              <a:ext cx="862792" cy="993443"/>
            </a:xfrm>
            <a:custGeom>
              <a:avLst/>
              <a:gdLst>
                <a:gd name="connsiteX0" fmla="*/ 0 w 371990"/>
                <a:gd name="connsiteY0" fmla="*/ 133350 h 445002"/>
                <a:gd name="connsiteX1" fmla="*/ 38100 w 371990"/>
                <a:gd name="connsiteY1" fmla="*/ 104775 h 445002"/>
                <a:gd name="connsiteX2" fmla="*/ 142875 w 371990"/>
                <a:gd name="connsiteY2" fmla="*/ 38100 h 445002"/>
                <a:gd name="connsiteX3" fmla="*/ 209550 w 371990"/>
                <a:gd name="connsiteY3" fmla="*/ 0 h 445002"/>
                <a:gd name="connsiteX4" fmla="*/ 276225 w 371990"/>
                <a:gd name="connsiteY4" fmla="*/ 66675 h 445002"/>
                <a:gd name="connsiteX5" fmla="*/ 323850 w 371990"/>
                <a:gd name="connsiteY5" fmla="*/ 180975 h 445002"/>
                <a:gd name="connsiteX6" fmla="*/ 352425 w 371990"/>
                <a:gd name="connsiteY6" fmla="*/ 209550 h 445002"/>
                <a:gd name="connsiteX7" fmla="*/ 361950 w 371990"/>
                <a:gd name="connsiteY7" fmla="*/ 238125 h 445002"/>
                <a:gd name="connsiteX8" fmla="*/ 285750 w 371990"/>
                <a:gd name="connsiteY8" fmla="*/ 190500 h 445002"/>
                <a:gd name="connsiteX9" fmla="*/ 219075 w 371990"/>
                <a:gd name="connsiteY9" fmla="*/ 228600 h 445002"/>
                <a:gd name="connsiteX10" fmla="*/ 200025 w 371990"/>
                <a:gd name="connsiteY10" fmla="*/ 285750 h 445002"/>
                <a:gd name="connsiteX11" fmla="*/ 190500 w 371990"/>
                <a:gd name="connsiteY11" fmla="*/ 428625 h 445002"/>
                <a:gd name="connsiteX12" fmla="*/ 171450 w 371990"/>
                <a:gd name="connsiteY12" fmla="*/ 381000 h 445002"/>
                <a:gd name="connsiteX13" fmla="*/ 152400 w 371990"/>
                <a:gd name="connsiteY13" fmla="*/ 342900 h 445002"/>
                <a:gd name="connsiteX14" fmla="*/ 142875 w 371990"/>
                <a:gd name="connsiteY14" fmla="*/ 304800 h 445002"/>
                <a:gd name="connsiteX15" fmla="*/ 133350 w 371990"/>
                <a:gd name="connsiteY15" fmla="*/ 257175 h 445002"/>
                <a:gd name="connsiteX16" fmla="*/ 104775 w 371990"/>
                <a:gd name="connsiteY16" fmla="*/ 219075 h 445002"/>
                <a:gd name="connsiteX17" fmla="*/ 85725 w 371990"/>
                <a:gd name="connsiteY17" fmla="*/ 161925 h 445002"/>
                <a:gd name="connsiteX18" fmla="*/ 66675 w 371990"/>
                <a:gd name="connsiteY18" fmla="*/ 114300 h 445002"/>
                <a:gd name="connsiteX0" fmla="*/ 0 w 371990"/>
                <a:gd name="connsiteY0" fmla="*/ 133350 h 445002"/>
                <a:gd name="connsiteX1" fmla="*/ 38100 w 371990"/>
                <a:gd name="connsiteY1" fmla="*/ 104775 h 445002"/>
                <a:gd name="connsiteX2" fmla="*/ 142875 w 371990"/>
                <a:gd name="connsiteY2" fmla="*/ 38100 h 445002"/>
                <a:gd name="connsiteX3" fmla="*/ 209550 w 371990"/>
                <a:gd name="connsiteY3" fmla="*/ 0 h 445002"/>
                <a:gd name="connsiteX4" fmla="*/ 276225 w 371990"/>
                <a:gd name="connsiteY4" fmla="*/ 66675 h 445002"/>
                <a:gd name="connsiteX5" fmla="*/ 323850 w 371990"/>
                <a:gd name="connsiteY5" fmla="*/ 180975 h 445002"/>
                <a:gd name="connsiteX6" fmla="*/ 352425 w 371990"/>
                <a:gd name="connsiteY6" fmla="*/ 209550 h 445002"/>
                <a:gd name="connsiteX7" fmla="*/ 361950 w 371990"/>
                <a:gd name="connsiteY7" fmla="*/ 238125 h 445002"/>
                <a:gd name="connsiteX8" fmla="*/ 285750 w 371990"/>
                <a:gd name="connsiteY8" fmla="*/ 190500 h 445002"/>
                <a:gd name="connsiteX9" fmla="*/ 219075 w 371990"/>
                <a:gd name="connsiteY9" fmla="*/ 228600 h 445002"/>
                <a:gd name="connsiteX10" fmla="*/ 200025 w 371990"/>
                <a:gd name="connsiteY10" fmla="*/ 285750 h 445002"/>
                <a:gd name="connsiteX11" fmla="*/ 190500 w 371990"/>
                <a:gd name="connsiteY11" fmla="*/ 428625 h 445002"/>
                <a:gd name="connsiteX12" fmla="*/ 171450 w 371990"/>
                <a:gd name="connsiteY12" fmla="*/ 381000 h 445002"/>
                <a:gd name="connsiteX13" fmla="*/ 152400 w 371990"/>
                <a:gd name="connsiteY13" fmla="*/ 342900 h 445002"/>
                <a:gd name="connsiteX14" fmla="*/ 142875 w 371990"/>
                <a:gd name="connsiteY14" fmla="*/ 304800 h 445002"/>
                <a:gd name="connsiteX15" fmla="*/ 133350 w 371990"/>
                <a:gd name="connsiteY15" fmla="*/ 257175 h 445002"/>
                <a:gd name="connsiteX16" fmla="*/ 104775 w 371990"/>
                <a:gd name="connsiteY16" fmla="*/ 219075 h 445002"/>
                <a:gd name="connsiteX17" fmla="*/ 85725 w 371990"/>
                <a:gd name="connsiteY17" fmla="*/ 161925 h 445002"/>
                <a:gd name="connsiteX18" fmla="*/ 66675 w 371990"/>
                <a:gd name="connsiteY18" fmla="*/ 114300 h 445002"/>
                <a:gd name="connsiteX19" fmla="*/ 0 w 371990"/>
                <a:gd name="connsiteY19" fmla="*/ 133350 h 445002"/>
                <a:gd name="connsiteX0" fmla="*/ 0 w 371990"/>
                <a:gd name="connsiteY0" fmla="*/ 133350 h 445002"/>
                <a:gd name="connsiteX1" fmla="*/ 38100 w 371990"/>
                <a:gd name="connsiteY1" fmla="*/ 104775 h 445002"/>
                <a:gd name="connsiteX2" fmla="*/ 142875 w 371990"/>
                <a:gd name="connsiteY2" fmla="*/ 38100 h 445002"/>
                <a:gd name="connsiteX3" fmla="*/ 209550 w 371990"/>
                <a:gd name="connsiteY3" fmla="*/ 0 h 445002"/>
                <a:gd name="connsiteX4" fmla="*/ 276225 w 371990"/>
                <a:gd name="connsiteY4" fmla="*/ 66675 h 445002"/>
                <a:gd name="connsiteX5" fmla="*/ 323850 w 371990"/>
                <a:gd name="connsiteY5" fmla="*/ 180975 h 445002"/>
                <a:gd name="connsiteX6" fmla="*/ 352425 w 371990"/>
                <a:gd name="connsiteY6" fmla="*/ 209550 h 445002"/>
                <a:gd name="connsiteX7" fmla="*/ 361950 w 371990"/>
                <a:gd name="connsiteY7" fmla="*/ 238125 h 445002"/>
                <a:gd name="connsiteX8" fmla="*/ 285750 w 371990"/>
                <a:gd name="connsiteY8" fmla="*/ 190500 h 445002"/>
                <a:gd name="connsiteX9" fmla="*/ 219075 w 371990"/>
                <a:gd name="connsiteY9" fmla="*/ 228600 h 445002"/>
                <a:gd name="connsiteX10" fmla="*/ 200025 w 371990"/>
                <a:gd name="connsiteY10" fmla="*/ 285750 h 445002"/>
                <a:gd name="connsiteX11" fmla="*/ 190500 w 371990"/>
                <a:gd name="connsiteY11" fmla="*/ 428625 h 445002"/>
                <a:gd name="connsiteX12" fmla="*/ 171450 w 371990"/>
                <a:gd name="connsiteY12" fmla="*/ 381000 h 445002"/>
                <a:gd name="connsiteX13" fmla="*/ 152400 w 371990"/>
                <a:gd name="connsiteY13" fmla="*/ 342900 h 445002"/>
                <a:gd name="connsiteX14" fmla="*/ 142875 w 371990"/>
                <a:gd name="connsiteY14" fmla="*/ 304800 h 445002"/>
                <a:gd name="connsiteX15" fmla="*/ 133350 w 371990"/>
                <a:gd name="connsiteY15" fmla="*/ 257175 h 445002"/>
                <a:gd name="connsiteX16" fmla="*/ 104775 w 371990"/>
                <a:gd name="connsiteY16" fmla="*/ 219075 h 445002"/>
                <a:gd name="connsiteX17" fmla="*/ 85725 w 371990"/>
                <a:gd name="connsiteY17" fmla="*/ 161925 h 445002"/>
                <a:gd name="connsiteX18" fmla="*/ 0 w 371990"/>
                <a:gd name="connsiteY18" fmla="*/ 133350 h 445002"/>
                <a:gd name="connsiteX0" fmla="*/ 0 w 371990"/>
                <a:gd name="connsiteY0" fmla="*/ 133350 h 445002"/>
                <a:gd name="connsiteX1" fmla="*/ 38100 w 371990"/>
                <a:gd name="connsiteY1" fmla="*/ 104775 h 445002"/>
                <a:gd name="connsiteX2" fmla="*/ 142875 w 371990"/>
                <a:gd name="connsiteY2" fmla="*/ 38100 h 445002"/>
                <a:gd name="connsiteX3" fmla="*/ 209550 w 371990"/>
                <a:gd name="connsiteY3" fmla="*/ 0 h 445002"/>
                <a:gd name="connsiteX4" fmla="*/ 276225 w 371990"/>
                <a:gd name="connsiteY4" fmla="*/ 66675 h 445002"/>
                <a:gd name="connsiteX5" fmla="*/ 323850 w 371990"/>
                <a:gd name="connsiteY5" fmla="*/ 180975 h 445002"/>
                <a:gd name="connsiteX6" fmla="*/ 352425 w 371990"/>
                <a:gd name="connsiteY6" fmla="*/ 209550 h 445002"/>
                <a:gd name="connsiteX7" fmla="*/ 361950 w 371990"/>
                <a:gd name="connsiteY7" fmla="*/ 238125 h 445002"/>
                <a:gd name="connsiteX8" fmla="*/ 285750 w 371990"/>
                <a:gd name="connsiteY8" fmla="*/ 190500 h 445002"/>
                <a:gd name="connsiteX9" fmla="*/ 219075 w 371990"/>
                <a:gd name="connsiteY9" fmla="*/ 228600 h 445002"/>
                <a:gd name="connsiteX10" fmla="*/ 200025 w 371990"/>
                <a:gd name="connsiteY10" fmla="*/ 285750 h 445002"/>
                <a:gd name="connsiteX11" fmla="*/ 190500 w 371990"/>
                <a:gd name="connsiteY11" fmla="*/ 428625 h 445002"/>
                <a:gd name="connsiteX12" fmla="*/ 171450 w 371990"/>
                <a:gd name="connsiteY12" fmla="*/ 381000 h 445002"/>
                <a:gd name="connsiteX13" fmla="*/ 152400 w 371990"/>
                <a:gd name="connsiteY13" fmla="*/ 342900 h 445002"/>
                <a:gd name="connsiteX14" fmla="*/ 142875 w 371990"/>
                <a:gd name="connsiteY14" fmla="*/ 304800 h 445002"/>
                <a:gd name="connsiteX15" fmla="*/ 133350 w 371990"/>
                <a:gd name="connsiteY15" fmla="*/ 257175 h 445002"/>
                <a:gd name="connsiteX16" fmla="*/ 104775 w 371990"/>
                <a:gd name="connsiteY16" fmla="*/ 219075 h 445002"/>
                <a:gd name="connsiteX17" fmla="*/ 85725 w 371990"/>
                <a:gd name="connsiteY17" fmla="*/ 161925 h 445002"/>
                <a:gd name="connsiteX18" fmla="*/ 0 w 371990"/>
                <a:gd name="connsiteY18" fmla="*/ 133350 h 445002"/>
                <a:gd name="connsiteX0" fmla="*/ 0 w 371990"/>
                <a:gd name="connsiteY0" fmla="*/ 133350 h 445002"/>
                <a:gd name="connsiteX1" fmla="*/ 38100 w 371990"/>
                <a:gd name="connsiteY1" fmla="*/ 104775 h 445002"/>
                <a:gd name="connsiteX2" fmla="*/ 209550 w 371990"/>
                <a:gd name="connsiteY2" fmla="*/ 0 h 445002"/>
                <a:gd name="connsiteX3" fmla="*/ 276225 w 371990"/>
                <a:gd name="connsiteY3" fmla="*/ 66675 h 445002"/>
                <a:gd name="connsiteX4" fmla="*/ 323850 w 371990"/>
                <a:gd name="connsiteY4" fmla="*/ 180975 h 445002"/>
                <a:gd name="connsiteX5" fmla="*/ 352425 w 371990"/>
                <a:gd name="connsiteY5" fmla="*/ 209550 h 445002"/>
                <a:gd name="connsiteX6" fmla="*/ 361950 w 371990"/>
                <a:gd name="connsiteY6" fmla="*/ 238125 h 445002"/>
                <a:gd name="connsiteX7" fmla="*/ 285750 w 371990"/>
                <a:gd name="connsiteY7" fmla="*/ 190500 h 445002"/>
                <a:gd name="connsiteX8" fmla="*/ 219075 w 371990"/>
                <a:gd name="connsiteY8" fmla="*/ 228600 h 445002"/>
                <a:gd name="connsiteX9" fmla="*/ 200025 w 371990"/>
                <a:gd name="connsiteY9" fmla="*/ 285750 h 445002"/>
                <a:gd name="connsiteX10" fmla="*/ 190500 w 371990"/>
                <a:gd name="connsiteY10" fmla="*/ 428625 h 445002"/>
                <a:gd name="connsiteX11" fmla="*/ 171450 w 371990"/>
                <a:gd name="connsiteY11" fmla="*/ 381000 h 445002"/>
                <a:gd name="connsiteX12" fmla="*/ 152400 w 371990"/>
                <a:gd name="connsiteY12" fmla="*/ 342900 h 445002"/>
                <a:gd name="connsiteX13" fmla="*/ 142875 w 371990"/>
                <a:gd name="connsiteY13" fmla="*/ 304800 h 445002"/>
                <a:gd name="connsiteX14" fmla="*/ 133350 w 371990"/>
                <a:gd name="connsiteY14" fmla="*/ 257175 h 445002"/>
                <a:gd name="connsiteX15" fmla="*/ 104775 w 371990"/>
                <a:gd name="connsiteY15" fmla="*/ 219075 h 445002"/>
                <a:gd name="connsiteX16" fmla="*/ 85725 w 371990"/>
                <a:gd name="connsiteY16" fmla="*/ 161925 h 445002"/>
                <a:gd name="connsiteX17" fmla="*/ 0 w 371990"/>
                <a:gd name="connsiteY17" fmla="*/ 133350 h 445002"/>
                <a:gd name="connsiteX0" fmla="*/ 0 w 371990"/>
                <a:gd name="connsiteY0" fmla="*/ 133350 h 445002"/>
                <a:gd name="connsiteX1" fmla="*/ 209550 w 371990"/>
                <a:gd name="connsiteY1" fmla="*/ 0 h 445002"/>
                <a:gd name="connsiteX2" fmla="*/ 276225 w 371990"/>
                <a:gd name="connsiteY2" fmla="*/ 66675 h 445002"/>
                <a:gd name="connsiteX3" fmla="*/ 323850 w 371990"/>
                <a:gd name="connsiteY3" fmla="*/ 180975 h 445002"/>
                <a:gd name="connsiteX4" fmla="*/ 352425 w 371990"/>
                <a:gd name="connsiteY4" fmla="*/ 209550 h 445002"/>
                <a:gd name="connsiteX5" fmla="*/ 361950 w 371990"/>
                <a:gd name="connsiteY5" fmla="*/ 238125 h 445002"/>
                <a:gd name="connsiteX6" fmla="*/ 285750 w 371990"/>
                <a:gd name="connsiteY6" fmla="*/ 190500 h 445002"/>
                <a:gd name="connsiteX7" fmla="*/ 219075 w 371990"/>
                <a:gd name="connsiteY7" fmla="*/ 228600 h 445002"/>
                <a:gd name="connsiteX8" fmla="*/ 200025 w 371990"/>
                <a:gd name="connsiteY8" fmla="*/ 285750 h 445002"/>
                <a:gd name="connsiteX9" fmla="*/ 190500 w 371990"/>
                <a:gd name="connsiteY9" fmla="*/ 428625 h 445002"/>
                <a:gd name="connsiteX10" fmla="*/ 171450 w 371990"/>
                <a:gd name="connsiteY10" fmla="*/ 381000 h 445002"/>
                <a:gd name="connsiteX11" fmla="*/ 152400 w 371990"/>
                <a:gd name="connsiteY11" fmla="*/ 342900 h 445002"/>
                <a:gd name="connsiteX12" fmla="*/ 142875 w 371990"/>
                <a:gd name="connsiteY12" fmla="*/ 304800 h 445002"/>
                <a:gd name="connsiteX13" fmla="*/ 133350 w 371990"/>
                <a:gd name="connsiteY13" fmla="*/ 257175 h 445002"/>
                <a:gd name="connsiteX14" fmla="*/ 104775 w 371990"/>
                <a:gd name="connsiteY14" fmla="*/ 219075 h 445002"/>
                <a:gd name="connsiteX15" fmla="*/ 85725 w 371990"/>
                <a:gd name="connsiteY15" fmla="*/ 161925 h 445002"/>
                <a:gd name="connsiteX16" fmla="*/ 0 w 371990"/>
                <a:gd name="connsiteY16" fmla="*/ 133350 h 445002"/>
                <a:gd name="connsiteX0" fmla="*/ 0 w 371990"/>
                <a:gd name="connsiteY0" fmla="*/ 133350 h 445002"/>
                <a:gd name="connsiteX1" fmla="*/ 209550 w 371990"/>
                <a:gd name="connsiteY1" fmla="*/ 0 h 445002"/>
                <a:gd name="connsiteX2" fmla="*/ 323850 w 371990"/>
                <a:gd name="connsiteY2" fmla="*/ 180975 h 445002"/>
                <a:gd name="connsiteX3" fmla="*/ 352425 w 371990"/>
                <a:gd name="connsiteY3" fmla="*/ 209550 h 445002"/>
                <a:gd name="connsiteX4" fmla="*/ 361950 w 371990"/>
                <a:gd name="connsiteY4" fmla="*/ 238125 h 445002"/>
                <a:gd name="connsiteX5" fmla="*/ 285750 w 371990"/>
                <a:gd name="connsiteY5" fmla="*/ 190500 h 445002"/>
                <a:gd name="connsiteX6" fmla="*/ 219075 w 371990"/>
                <a:gd name="connsiteY6" fmla="*/ 228600 h 445002"/>
                <a:gd name="connsiteX7" fmla="*/ 200025 w 371990"/>
                <a:gd name="connsiteY7" fmla="*/ 285750 h 445002"/>
                <a:gd name="connsiteX8" fmla="*/ 190500 w 371990"/>
                <a:gd name="connsiteY8" fmla="*/ 428625 h 445002"/>
                <a:gd name="connsiteX9" fmla="*/ 171450 w 371990"/>
                <a:gd name="connsiteY9" fmla="*/ 381000 h 445002"/>
                <a:gd name="connsiteX10" fmla="*/ 152400 w 371990"/>
                <a:gd name="connsiteY10" fmla="*/ 342900 h 445002"/>
                <a:gd name="connsiteX11" fmla="*/ 142875 w 371990"/>
                <a:gd name="connsiteY11" fmla="*/ 304800 h 445002"/>
                <a:gd name="connsiteX12" fmla="*/ 133350 w 371990"/>
                <a:gd name="connsiteY12" fmla="*/ 257175 h 445002"/>
                <a:gd name="connsiteX13" fmla="*/ 104775 w 371990"/>
                <a:gd name="connsiteY13" fmla="*/ 219075 h 445002"/>
                <a:gd name="connsiteX14" fmla="*/ 85725 w 371990"/>
                <a:gd name="connsiteY14" fmla="*/ 161925 h 445002"/>
                <a:gd name="connsiteX15" fmla="*/ 0 w 371990"/>
                <a:gd name="connsiteY15" fmla="*/ 133350 h 445002"/>
                <a:gd name="connsiteX0" fmla="*/ 0 w 368300"/>
                <a:gd name="connsiteY0" fmla="*/ 133350 h 445002"/>
                <a:gd name="connsiteX1" fmla="*/ 209550 w 368300"/>
                <a:gd name="connsiteY1" fmla="*/ 0 h 445002"/>
                <a:gd name="connsiteX2" fmla="*/ 323850 w 368300"/>
                <a:gd name="connsiteY2" fmla="*/ 180975 h 445002"/>
                <a:gd name="connsiteX3" fmla="*/ 361950 w 368300"/>
                <a:gd name="connsiteY3" fmla="*/ 238125 h 445002"/>
                <a:gd name="connsiteX4" fmla="*/ 285750 w 368300"/>
                <a:gd name="connsiteY4" fmla="*/ 190500 h 445002"/>
                <a:gd name="connsiteX5" fmla="*/ 219075 w 368300"/>
                <a:gd name="connsiteY5" fmla="*/ 228600 h 445002"/>
                <a:gd name="connsiteX6" fmla="*/ 200025 w 368300"/>
                <a:gd name="connsiteY6" fmla="*/ 285750 h 445002"/>
                <a:gd name="connsiteX7" fmla="*/ 190500 w 368300"/>
                <a:gd name="connsiteY7" fmla="*/ 428625 h 445002"/>
                <a:gd name="connsiteX8" fmla="*/ 171450 w 368300"/>
                <a:gd name="connsiteY8" fmla="*/ 381000 h 445002"/>
                <a:gd name="connsiteX9" fmla="*/ 152400 w 368300"/>
                <a:gd name="connsiteY9" fmla="*/ 342900 h 445002"/>
                <a:gd name="connsiteX10" fmla="*/ 142875 w 368300"/>
                <a:gd name="connsiteY10" fmla="*/ 304800 h 445002"/>
                <a:gd name="connsiteX11" fmla="*/ 133350 w 368300"/>
                <a:gd name="connsiteY11" fmla="*/ 257175 h 445002"/>
                <a:gd name="connsiteX12" fmla="*/ 104775 w 368300"/>
                <a:gd name="connsiteY12" fmla="*/ 219075 h 445002"/>
                <a:gd name="connsiteX13" fmla="*/ 85725 w 368300"/>
                <a:gd name="connsiteY13" fmla="*/ 161925 h 445002"/>
                <a:gd name="connsiteX14" fmla="*/ 0 w 368300"/>
                <a:gd name="connsiteY14" fmla="*/ 133350 h 445002"/>
                <a:gd name="connsiteX0" fmla="*/ 0 w 368300"/>
                <a:gd name="connsiteY0" fmla="*/ 133350 h 445002"/>
                <a:gd name="connsiteX1" fmla="*/ 209550 w 368300"/>
                <a:gd name="connsiteY1" fmla="*/ 0 h 445002"/>
                <a:gd name="connsiteX2" fmla="*/ 323850 w 368300"/>
                <a:gd name="connsiteY2" fmla="*/ 180975 h 445002"/>
                <a:gd name="connsiteX3" fmla="*/ 361950 w 368300"/>
                <a:gd name="connsiteY3" fmla="*/ 238125 h 445002"/>
                <a:gd name="connsiteX4" fmla="*/ 236862 w 368300"/>
                <a:gd name="connsiteY4" fmla="*/ 165670 h 445002"/>
                <a:gd name="connsiteX5" fmla="*/ 219075 w 368300"/>
                <a:gd name="connsiteY5" fmla="*/ 228600 h 445002"/>
                <a:gd name="connsiteX6" fmla="*/ 200025 w 368300"/>
                <a:gd name="connsiteY6" fmla="*/ 285750 h 445002"/>
                <a:gd name="connsiteX7" fmla="*/ 190500 w 368300"/>
                <a:gd name="connsiteY7" fmla="*/ 428625 h 445002"/>
                <a:gd name="connsiteX8" fmla="*/ 171450 w 368300"/>
                <a:gd name="connsiteY8" fmla="*/ 381000 h 445002"/>
                <a:gd name="connsiteX9" fmla="*/ 152400 w 368300"/>
                <a:gd name="connsiteY9" fmla="*/ 342900 h 445002"/>
                <a:gd name="connsiteX10" fmla="*/ 142875 w 368300"/>
                <a:gd name="connsiteY10" fmla="*/ 304800 h 445002"/>
                <a:gd name="connsiteX11" fmla="*/ 133350 w 368300"/>
                <a:gd name="connsiteY11" fmla="*/ 257175 h 445002"/>
                <a:gd name="connsiteX12" fmla="*/ 104775 w 368300"/>
                <a:gd name="connsiteY12" fmla="*/ 219075 h 445002"/>
                <a:gd name="connsiteX13" fmla="*/ 85725 w 368300"/>
                <a:gd name="connsiteY13" fmla="*/ 161925 h 445002"/>
                <a:gd name="connsiteX14" fmla="*/ 0 w 368300"/>
                <a:gd name="connsiteY14" fmla="*/ 133350 h 445002"/>
                <a:gd name="connsiteX0" fmla="*/ 0 w 361950"/>
                <a:gd name="connsiteY0" fmla="*/ 133350 h 445002"/>
                <a:gd name="connsiteX1" fmla="*/ 209550 w 361950"/>
                <a:gd name="connsiteY1" fmla="*/ 0 h 445002"/>
                <a:gd name="connsiteX2" fmla="*/ 361950 w 361950"/>
                <a:gd name="connsiteY2" fmla="*/ 238125 h 445002"/>
                <a:gd name="connsiteX3" fmla="*/ 236862 w 361950"/>
                <a:gd name="connsiteY3" fmla="*/ 165670 h 445002"/>
                <a:gd name="connsiteX4" fmla="*/ 219075 w 361950"/>
                <a:gd name="connsiteY4" fmla="*/ 228600 h 445002"/>
                <a:gd name="connsiteX5" fmla="*/ 200025 w 361950"/>
                <a:gd name="connsiteY5" fmla="*/ 285750 h 445002"/>
                <a:gd name="connsiteX6" fmla="*/ 190500 w 361950"/>
                <a:gd name="connsiteY6" fmla="*/ 428625 h 445002"/>
                <a:gd name="connsiteX7" fmla="*/ 171450 w 361950"/>
                <a:gd name="connsiteY7" fmla="*/ 381000 h 445002"/>
                <a:gd name="connsiteX8" fmla="*/ 152400 w 361950"/>
                <a:gd name="connsiteY8" fmla="*/ 342900 h 445002"/>
                <a:gd name="connsiteX9" fmla="*/ 142875 w 361950"/>
                <a:gd name="connsiteY9" fmla="*/ 304800 h 445002"/>
                <a:gd name="connsiteX10" fmla="*/ 133350 w 361950"/>
                <a:gd name="connsiteY10" fmla="*/ 257175 h 445002"/>
                <a:gd name="connsiteX11" fmla="*/ 104775 w 361950"/>
                <a:gd name="connsiteY11" fmla="*/ 219075 h 445002"/>
                <a:gd name="connsiteX12" fmla="*/ 85725 w 361950"/>
                <a:gd name="connsiteY12" fmla="*/ 161925 h 445002"/>
                <a:gd name="connsiteX13" fmla="*/ 0 w 361950"/>
                <a:gd name="connsiteY13" fmla="*/ 133350 h 445002"/>
                <a:gd name="connsiteX0" fmla="*/ 0 w 361950"/>
                <a:gd name="connsiteY0" fmla="*/ 133350 h 445002"/>
                <a:gd name="connsiteX1" fmla="*/ 209550 w 361950"/>
                <a:gd name="connsiteY1" fmla="*/ 0 h 445002"/>
                <a:gd name="connsiteX2" fmla="*/ 361950 w 361950"/>
                <a:gd name="connsiteY2" fmla="*/ 238125 h 445002"/>
                <a:gd name="connsiteX3" fmla="*/ 236862 w 361950"/>
                <a:gd name="connsiteY3" fmla="*/ 165670 h 445002"/>
                <a:gd name="connsiteX4" fmla="*/ 219075 w 361950"/>
                <a:gd name="connsiteY4" fmla="*/ 228600 h 445002"/>
                <a:gd name="connsiteX5" fmla="*/ 200025 w 361950"/>
                <a:gd name="connsiteY5" fmla="*/ 285750 h 445002"/>
                <a:gd name="connsiteX6" fmla="*/ 190500 w 361950"/>
                <a:gd name="connsiteY6" fmla="*/ 428625 h 445002"/>
                <a:gd name="connsiteX7" fmla="*/ 171450 w 361950"/>
                <a:gd name="connsiteY7" fmla="*/ 381000 h 445002"/>
                <a:gd name="connsiteX8" fmla="*/ 152400 w 361950"/>
                <a:gd name="connsiteY8" fmla="*/ 342900 h 445002"/>
                <a:gd name="connsiteX9" fmla="*/ 142875 w 361950"/>
                <a:gd name="connsiteY9" fmla="*/ 304800 h 445002"/>
                <a:gd name="connsiteX10" fmla="*/ 133350 w 361950"/>
                <a:gd name="connsiteY10" fmla="*/ 257175 h 445002"/>
                <a:gd name="connsiteX11" fmla="*/ 104775 w 361950"/>
                <a:gd name="connsiteY11" fmla="*/ 219075 h 445002"/>
                <a:gd name="connsiteX12" fmla="*/ 85725 w 361950"/>
                <a:gd name="connsiteY12" fmla="*/ 161925 h 445002"/>
                <a:gd name="connsiteX13" fmla="*/ 0 w 361950"/>
                <a:gd name="connsiteY13" fmla="*/ 133350 h 445002"/>
                <a:gd name="connsiteX0" fmla="*/ 0 w 361950"/>
                <a:gd name="connsiteY0" fmla="*/ 133350 h 445002"/>
                <a:gd name="connsiteX1" fmla="*/ 209550 w 361950"/>
                <a:gd name="connsiteY1" fmla="*/ 0 h 445002"/>
                <a:gd name="connsiteX2" fmla="*/ 361950 w 361950"/>
                <a:gd name="connsiteY2" fmla="*/ 238125 h 445002"/>
                <a:gd name="connsiteX3" fmla="*/ 236862 w 361950"/>
                <a:gd name="connsiteY3" fmla="*/ 165670 h 445002"/>
                <a:gd name="connsiteX4" fmla="*/ 219075 w 361950"/>
                <a:gd name="connsiteY4" fmla="*/ 228600 h 445002"/>
                <a:gd name="connsiteX5" fmla="*/ 200025 w 361950"/>
                <a:gd name="connsiteY5" fmla="*/ 285750 h 445002"/>
                <a:gd name="connsiteX6" fmla="*/ 190500 w 361950"/>
                <a:gd name="connsiteY6" fmla="*/ 428625 h 445002"/>
                <a:gd name="connsiteX7" fmla="*/ 171450 w 361950"/>
                <a:gd name="connsiteY7" fmla="*/ 381000 h 445002"/>
                <a:gd name="connsiteX8" fmla="*/ 152400 w 361950"/>
                <a:gd name="connsiteY8" fmla="*/ 342900 h 445002"/>
                <a:gd name="connsiteX9" fmla="*/ 142875 w 361950"/>
                <a:gd name="connsiteY9" fmla="*/ 304800 h 445002"/>
                <a:gd name="connsiteX10" fmla="*/ 133350 w 361950"/>
                <a:gd name="connsiteY10" fmla="*/ 257175 h 445002"/>
                <a:gd name="connsiteX11" fmla="*/ 104775 w 361950"/>
                <a:gd name="connsiteY11" fmla="*/ 219075 h 445002"/>
                <a:gd name="connsiteX12" fmla="*/ 85725 w 361950"/>
                <a:gd name="connsiteY12" fmla="*/ 161925 h 445002"/>
                <a:gd name="connsiteX13" fmla="*/ 0 w 361950"/>
                <a:gd name="connsiteY13" fmla="*/ 133350 h 445002"/>
                <a:gd name="connsiteX0" fmla="*/ 0 w 361950"/>
                <a:gd name="connsiteY0" fmla="*/ 133350 h 445002"/>
                <a:gd name="connsiteX1" fmla="*/ 209550 w 361950"/>
                <a:gd name="connsiteY1" fmla="*/ 0 h 445002"/>
                <a:gd name="connsiteX2" fmla="*/ 361950 w 361950"/>
                <a:gd name="connsiteY2" fmla="*/ 238125 h 445002"/>
                <a:gd name="connsiteX3" fmla="*/ 236862 w 361950"/>
                <a:gd name="connsiteY3" fmla="*/ 165670 h 445002"/>
                <a:gd name="connsiteX4" fmla="*/ 219075 w 361950"/>
                <a:gd name="connsiteY4" fmla="*/ 228600 h 445002"/>
                <a:gd name="connsiteX5" fmla="*/ 200025 w 361950"/>
                <a:gd name="connsiteY5" fmla="*/ 285750 h 445002"/>
                <a:gd name="connsiteX6" fmla="*/ 190500 w 361950"/>
                <a:gd name="connsiteY6" fmla="*/ 428625 h 445002"/>
                <a:gd name="connsiteX7" fmla="*/ 171450 w 361950"/>
                <a:gd name="connsiteY7" fmla="*/ 381000 h 445002"/>
                <a:gd name="connsiteX8" fmla="*/ 152400 w 361950"/>
                <a:gd name="connsiteY8" fmla="*/ 342900 h 445002"/>
                <a:gd name="connsiteX9" fmla="*/ 142875 w 361950"/>
                <a:gd name="connsiteY9" fmla="*/ 304800 h 445002"/>
                <a:gd name="connsiteX10" fmla="*/ 133350 w 361950"/>
                <a:gd name="connsiteY10" fmla="*/ 257175 h 445002"/>
                <a:gd name="connsiteX11" fmla="*/ 104775 w 361950"/>
                <a:gd name="connsiteY11" fmla="*/ 219075 h 445002"/>
                <a:gd name="connsiteX12" fmla="*/ 85725 w 361950"/>
                <a:gd name="connsiteY12" fmla="*/ 161925 h 445002"/>
                <a:gd name="connsiteX13" fmla="*/ 0 w 361950"/>
                <a:gd name="connsiteY13" fmla="*/ 133350 h 445002"/>
                <a:gd name="connsiteX0" fmla="*/ 0 w 361950"/>
                <a:gd name="connsiteY0" fmla="*/ 133350 h 445002"/>
                <a:gd name="connsiteX1" fmla="*/ 209550 w 361950"/>
                <a:gd name="connsiteY1" fmla="*/ 0 h 445002"/>
                <a:gd name="connsiteX2" fmla="*/ 361950 w 361950"/>
                <a:gd name="connsiteY2" fmla="*/ 238125 h 445002"/>
                <a:gd name="connsiteX3" fmla="*/ 236862 w 361950"/>
                <a:gd name="connsiteY3" fmla="*/ 165670 h 445002"/>
                <a:gd name="connsiteX4" fmla="*/ 219075 w 361950"/>
                <a:gd name="connsiteY4" fmla="*/ 228600 h 445002"/>
                <a:gd name="connsiteX5" fmla="*/ 200025 w 361950"/>
                <a:gd name="connsiteY5" fmla="*/ 285750 h 445002"/>
                <a:gd name="connsiteX6" fmla="*/ 190500 w 361950"/>
                <a:gd name="connsiteY6" fmla="*/ 428625 h 445002"/>
                <a:gd name="connsiteX7" fmla="*/ 171450 w 361950"/>
                <a:gd name="connsiteY7" fmla="*/ 381000 h 445002"/>
                <a:gd name="connsiteX8" fmla="*/ 152400 w 361950"/>
                <a:gd name="connsiteY8" fmla="*/ 342900 h 445002"/>
                <a:gd name="connsiteX9" fmla="*/ 142875 w 361950"/>
                <a:gd name="connsiteY9" fmla="*/ 304800 h 445002"/>
                <a:gd name="connsiteX10" fmla="*/ 133350 w 361950"/>
                <a:gd name="connsiteY10" fmla="*/ 257175 h 445002"/>
                <a:gd name="connsiteX11" fmla="*/ 104775 w 361950"/>
                <a:gd name="connsiteY11" fmla="*/ 219075 h 445002"/>
                <a:gd name="connsiteX12" fmla="*/ 85725 w 361950"/>
                <a:gd name="connsiteY12" fmla="*/ 161925 h 445002"/>
                <a:gd name="connsiteX13" fmla="*/ 0 w 361950"/>
                <a:gd name="connsiteY13" fmla="*/ 133350 h 445002"/>
                <a:gd name="connsiteX0" fmla="*/ 0 w 361950"/>
                <a:gd name="connsiteY0" fmla="*/ 133350 h 445002"/>
                <a:gd name="connsiteX1" fmla="*/ 209550 w 361950"/>
                <a:gd name="connsiteY1" fmla="*/ 0 h 445002"/>
                <a:gd name="connsiteX2" fmla="*/ 361950 w 361950"/>
                <a:gd name="connsiteY2" fmla="*/ 238125 h 445002"/>
                <a:gd name="connsiteX3" fmla="*/ 236862 w 361950"/>
                <a:gd name="connsiteY3" fmla="*/ 165670 h 445002"/>
                <a:gd name="connsiteX4" fmla="*/ 219075 w 361950"/>
                <a:gd name="connsiteY4" fmla="*/ 228600 h 445002"/>
                <a:gd name="connsiteX5" fmla="*/ 200025 w 361950"/>
                <a:gd name="connsiteY5" fmla="*/ 285750 h 445002"/>
                <a:gd name="connsiteX6" fmla="*/ 190500 w 361950"/>
                <a:gd name="connsiteY6" fmla="*/ 428625 h 445002"/>
                <a:gd name="connsiteX7" fmla="*/ 171450 w 361950"/>
                <a:gd name="connsiteY7" fmla="*/ 381000 h 445002"/>
                <a:gd name="connsiteX8" fmla="*/ 152400 w 361950"/>
                <a:gd name="connsiteY8" fmla="*/ 342900 h 445002"/>
                <a:gd name="connsiteX9" fmla="*/ 142875 w 361950"/>
                <a:gd name="connsiteY9" fmla="*/ 304800 h 445002"/>
                <a:gd name="connsiteX10" fmla="*/ 133350 w 361950"/>
                <a:gd name="connsiteY10" fmla="*/ 257175 h 445002"/>
                <a:gd name="connsiteX11" fmla="*/ 85725 w 361950"/>
                <a:gd name="connsiteY11" fmla="*/ 161925 h 445002"/>
                <a:gd name="connsiteX12" fmla="*/ 0 w 361950"/>
                <a:gd name="connsiteY12" fmla="*/ 133350 h 445002"/>
                <a:gd name="connsiteX0" fmla="*/ 0 w 361950"/>
                <a:gd name="connsiteY0" fmla="*/ 133350 h 445002"/>
                <a:gd name="connsiteX1" fmla="*/ 209550 w 361950"/>
                <a:gd name="connsiteY1" fmla="*/ 0 h 445002"/>
                <a:gd name="connsiteX2" fmla="*/ 361950 w 361950"/>
                <a:gd name="connsiteY2" fmla="*/ 238125 h 445002"/>
                <a:gd name="connsiteX3" fmla="*/ 236862 w 361950"/>
                <a:gd name="connsiteY3" fmla="*/ 165670 h 445002"/>
                <a:gd name="connsiteX4" fmla="*/ 219075 w 361950"/>
                <a:gd name="connsiteY4" fmla="*/ 228600 h 445002"/>
                <a:gd name="connsiteX5" fmla="*/ 200025 w 361950"/>
                <a:gd name="connsiteY5" fmla="*/ 285750 h 445002"/>
                <a:gd name="connsiteX6" fmla="*/ 190500 w 361950"/>
                <a:gd name="connsiteY6" fmla="*/ 428625 h 445002"/>
                <a:gd name="connsiteX7" fmla="*/ 171450 w 361950"/>
                <a:gd name="connsiteY7" fmla="*/ 381000 h 445002"/>
                <a:gd name="connsiteX8" fmla="*/ 152400 w 361950"/>
                <a:gd name="connsiteY8" fmla="*/ 342900 h 445002"/>
                <a:gd name="connsiteX9" fmla="*/ 142875 w 361950"/>
                <a:gd name="connsiteY9" fmla="*/ 304800 h 445002"/>
                <a:gd name="connsiteX10" fmla="*/ 85725 w 361950"/>
                <a:gd name="connsiteY10" fmla="*/ 161925 h 445002"/>
                <a:gd name="connsiteX11" fmla="*/ 0 w 361950"/>
                <a:gd name="connsiteY11" fmla="*/ 133350 h 445002"/>
                <a:gd name="connsiteX0" fmla="*/ 0 w 361950"/>
                <a:gd name="connsiteY0" fmla="*/ 133350 h 445002"/>
                <a:gd name="connsiteX1" fmla="*/ 209550 w 361950"/>
                <a:gd name="connsiteY1" fmla="*/ 0 h 445002"/>
                <a:gd name="connsiteX2" fmla="*/ 361950 w 361950"/>
                <a:gd name="connsiteY2" fmla="*/ 238125 h 445002"/>
                <a:gd name="connsiteX3" fmla="*/ 236862 w 361950"/>
                <a:gd name="connsiteY3" fmla="*/ 165670 h 445002"/>
                <a:gd name="connsiteX4" fmla="*/ 219075 w 361950"/>
                <a:gd name="connsiteY4" fmla="*/ 228600 h 445002"/>
                <a:gd name="connsiteX5" fmla="*/ 200025 w 361950"/>
                <a:gd name="connsiteY5" fmla="*/ 285750 h 445002"/>
                <a:gd name="connsiteX6" fmla="*/ 190500 w 361950"/>
                <a:gd name="connsiteY6" fmla="*/ 428625 h 445002"/>
                <a:gd name="connsiteX7" fmla="*/ 171450 w 361950"/>
                <a:gd name="connsiteY7" fmla="*/ 381000 h 445002"/>
                <a:gd name="connsiteX8" fmla="*/ 142875 w 361950"/>
                <a:gd name="connsiteY8" fmla="*/ 304800 h 445002"/>
                <a:gd name="connsiteX9" fmla="*/ 85725 w 361950"/>
                <a:gd name="connsiteY9" fmla="*/ 161925 h 445002"/>
                <a:gd name="connsiteX10" fmla="*/ 0 w 361950"/>
                <a:gd name="connsiteY10" fmla="*/ 133350 h 445002"/>
                <a:gd name="connsiteX0" fmla="*/ 0 w 361950"/>
                <a:gd name="connsiteY0" fmla="*/ 133350 h 445002"/>
                <a:gd name="connsiteX1" fmla="*/ 209550 w 361950"/>
                <a:gd name="connsiteY1" fmla="*/ 0 h 445002"/>
                <a:gd name="connsiteX2" fmla="*/ 361950 w 361950"/>
                <a:gd name="connsiteY2" fmla="*/ 238125 h 445002"/>
                <a:gd name="connsiteX3" fmla="*/ 236862 w 361950"/>
                <a:gd name="connsiteY3" fmla="*/ 165670 h 445002"/>
                <a:gd name="connsiteX4" fmla="*/ 219075 w 361950"/>
                <a:gd name="connsiteY4" fmla="*/ 228600 h 445002"/>
                <a:gd name="connsiteX5" fmla="*/ 200025 w 361950"/>
                <a:gd name="connsiteY5" fmla="*/ 285750 h 445002"/>
                <a:gd name="connsiteX6" fmla="*/ 190500 w 361950"/>
                <a:gd name="connsiteY6" fmla="*/ 428625 h 445002"/>
                <a:gd name="connsiteX7" fmla="*/ 171450 w 361950"/>
                <a:gd name="connsiteY7" fmla="*/ 381000 h 445002"/>
                <a:gd name="connsiteX8" fmla="*/ 85725 w 361950"/>
                <a:gd name="connsiteY8" fmla="*/ 161925 h 445002"/>
                <a:gd name="connsiteX9" fmla="*/ 0 w 361950"/>
                <a:gd name="connsiteY9" fmla="*/ 133350 h 445002"/>
                <a:gd name="connsiteX0" fmla="*/ 0 w 361950"/>
                <a:gd name="connsiteY0" fmla="*/ 133350 h 428625"/>
                <a:gd name="connsiteX1" fmla="*/ 209550 w 361950"/>
                <a:gd name="connsiteY1" fmla="*/ 0 h 428625"/>
                <a:gd name="connsiteX2" fmla="*/ 361950 w 361950"/>
                <a:gd name="connsiteY2" fmla="*/ 238125 h 428625"/>
                <a:gd name="connsiteX3" fmla="*/ 236862 w 361950"/>
                <a:gd name="connsiteY3" fmla="*/ 165670 h 428625"/>
                <a:gd name="connsiteX4" fmla="*/ 219075 w 361950"/>
                <a:gd name="connsiteY4" fmla="*/ 228600 h 428625"/>
                <a:gd name="connsiteX5" fmla="*/ 200025 w 361950"/>
                <a:gd name="connsiteY5" fmla="*/ 285750 h 428625"/>
                <a:gd name="connsiteX6" fmla="*/ 190500 w 361950"/>
                <a:gd name="connsiteY6" fmla="*/ 428625 h 428625"/>
                <a:gd name="connsiteX7" fmla="*/ 85725 w 361950"/>
                <a:gd name="connsiteY7" fmla="*/ 161925 h 428625"/>
                <a:gd name="connsiteX8" fmla="*/ 0 w 361950"/>
                <a:gd name="connsiteY8" fmla="*/ 133350 h 428625"/>
                <a:gd name="connsiteX0" fmla="*/ 0 w 361950"/>
                <a:gd name="connsiteY0" fmla="*/ 133350 h 439737"/>
                <a:gd name="connsiteX1" fmla="*/ 209550 w 361950"/>
                <a:gd name="connsiteY1" fmla="*/ 0 h 439737"/>
                <a:gd name="connsiteX2" fmla="*/ 361950 w 361950"/>
                <a:gd name="connsiteY2" fmla="*/ 238125 h 439737"/>
                <a:gd name="connsiteX3" fmla="*/ 236862 w 361950"/>
                <a:gd name="connsiteY3" fmla="*/ 165670 h 439737"/>
                <a:gd name="connsiteX4" fmla="*/ 219075 w 361950"/>
                <a:gd name="connsiteY4" fmla="*/ 228600 h 439737"/>
                <a:gd name="connsiteX5" fmla="*/ 190500 w 361950"/>
                <a:gd name="connsiteY5" fmla="*/ 428625 h 439737"/>
                <a:gd name="connsiteX6" fmla="*/ 85725 w 361950"/>
                <a:gd name="connsiteY6" fmla="*/ 161925 h 439737"/>
                <a:gd name="connsiteX7" fmla="*/ 0 w 361950"/>
                <a:gd name="connsiteY7" fmla="*/ 133350 h 439737"/>
                <a:gd name="connsiteX0" fmla="*/ 0 w 361950"/>
                <a:gd name="connsiteY0" fmla="*/ 133350 h 428625"/>
                <a:gd name="connsiteX1" fmla="*/ 209550 w 361950"/>
                <a:gd name="connsiteY1" fmla="*/ 0 h 428625"/>
                <a:gd name="connsiteX2" fmla="*/ 361950 w 361950"/>
                <a:gd name="connsiteY2" fmla="*/ 238125 h 428625"/>
                <a:gd name="connsiteX3" fmla="*/ 236862 w 361950"/>
                <a:gd name="connsiteY3" fmla="*/ 165670 h 428625"/>
                <a:gd name="connsiteX4" fmla="*/ 190500 w 361950"/>
                <a:gd name="connsiteY4" fmla="*/ 428625 h 428625"/>
                <a:gd name="connsiteX5" fmla="*/ 85725 w 361950"/>
                <a:gd name="connsiteY5" fmla="*/ 161925 h 428625"/>
                <a:gd name="connsiteX6" fmla="*/ 0 w 361950"/>
                <a:gd name="connsiteY6" fmla="*/ 133350 h 428625"/>
                <a:gd name="connsiteX0" fmla="*/ 0 w 361950"/>
                <a:gd name="connsiteY0" fmla="*/ 133350 h 429249"/>
                <a:gd name="connsiteX1" fmla="*/ 209550 w 361950"/>
                <a:gd name="connsiteY1" fmla="*/ 0 h 429249"/>
                <a:gd name="connsiteX2" fmla="*/ 361950 w 361950"/>
                <a:gd name="connsiteY2" fmla="*/ 238125 h 429249"/>
                <a:gd name="connsiteX3" fmla="*/ 236862 w 361950"/>
                <a:gd name="connsiteY3" fmla="*/ 165670 h 429249"/>
                <a:gd name="connsiteX4" fmla="*/ 190500 w 361950"/>
                <a:gd name="connsiteY4" fmla="*/ 428625 h 429249"/>
                <a:gd name="connsiteX5" fmla="*/ 85725 w 361950"/>
                <a:gd name="connsiteY5" fmla="*/ 161925 h 429249"/>
                <a:gd name="connsiteX6" fmla="*/ 0 w 361950"/>
                <a:gd name="connsiteY6" fmla="*/ 133350 h 429249"/>
                <a:gd name="connsiteX0" fmla="*/ 0 w 361950"/>
                <a:gd name="connsiteY0" fmla="*/ 133350 h 429249"/>
                <a:gd name="connsiteX1" fmla="*/ 209550 w 361950"/>
                <a:gd name="connsiteY1" fmla="*/ 0 h 429249"/>
                <a:gd name="connsiteX2" fmla="*/ 361950 w 361950"/>
                <a:gd name="connsiteY2" fmla="*/ 238125 h 429249"/>
                <a:gd name="connsiteX3" fmla="*/ 266839 w 361950"/>
                <a:gd name="connsiteY3" fmla="*/ 208108 h 429249"/>
                <a:gd name="connsiteX4" fmla="*/ 190500 w 361950"/>
                <a:gd name="connsiteY4" fmla="*/ 428625 h 429249"/>
                <a:gd name="connsiteX5" fmla="*/ 85725 w 361950"/>
                <a:gd name="connsiteY5" fmla="*/ 161925 h 429249"/>
                <a:gd name="connsiteX6" fmla="*/ 0 w 361950"/>
                <a:gd name="connsiteY6" fmla="*/ 133350 h 429249"/>
                <a:gd name="connsiteX0" fmla="*/ 0 w 361950"/>
                <a:gd name="connsiteY0" fmla="*/ 109092 h 404991"/>
                <a:gd name="connsiteX1" fmla="*/ 233808 w 361950"/>
                <a:gd name="connsiteY1" fmla="*/ 0 h 404991"/>
                <a:gd name="connsiteX2" fmla="*/ 361950 w 361950"/>
                <a:gd name="connsiteY2" fmla="*/ 213867 h 404991"/>
                <a:gd name="connsiteX3" fmla="*/ 266839 w 361950"/>
                <a:gd name="connsiteY3" fmla="*/ 183850 h 404991"/>
                <a:gd name="connsiteX4" fmla="*/ 190500 w 361950"/>
                <a:gd name="connsiteY4" fmla="*/ 404367 h 404991"/>
                <a:gd name="connsiteX5" fmla="*/ 85725 w 361950"/>
                <a:gd name="connsiteY5" fmla="*/ 137667 h 404991"/>
                <a:gd name="connsiteX6" fmla="*/ 0 w 361950"/>
                <a:gd name="connsiteY6" fmla="*/ 109092 h 404991"/>
                <a:gd name="connsiteX0" fmla="*/ 181905 w 543855"/>
                <a:gd name="connsiteY0" fmla="*/ 109092 h 429798"/>
                <a:gd name="connsiteX1" fmla="*/ 415713 w 543855"/>
                <a:gd name="connsiteY1" fmla="*/ 0 h 429798"/>
                <a:gd name="connsiteX2" fmla="*/ 543855 w 543855"/>
                <a:gd name="connsiteY2" fmla="*/ 213867 h 429798"/>
                <a:gd name="connsiteX3" fmla="*/ 448744 w 543855"/>
                <a:gd name="connsiteY3" fmla="*/ 183850 h 429798"/>
                <a:gd name="connsiteX4" fmla="*/ 19050 w 543855"/>
                <a:gd name="connsiteY4" fmla="*/ 429174 h 429798"/>
                <a:gd name="connsiteX5" fmla="*/ 267630 w 543855"/>
                <a:gd name="connsiteY5" fmla="*/ 137667 h 429798"/>
                <a:gd name="connsiteX6" fmla="*/ 181905 w 543855"/>
                <a:gd name="connsiteY6" fmla="*/ 109092 h 4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55" h="429798">
                  <a:moveTo>
                    <a:pt x="181905" y="109092"/>
                  </a:moveTo>
                  <a:lnTo>
                    <a:pt x="415713" y="0"/>
                  </a:lnTo>
                  <a:lnTo>
                    <a:pt x="543855" y="213867"/>
                  </a:lnTo>
                  <a:lnTo>
                    <a:pt x="448744" y="183850"/>
                  </a:lnTo>
                  <a:cubicBezTo>
                    <a:pt x="420169" y="215600"/>
                    <a:pt x="44239" y="429798"/>
                    <a:pt x="19050" y="429174"/>
                  </a:cubicBezTo>
                  <a:cubicBezTo>
                    <a:pt x="0" y="408537"/>
                    <a:pt x="299380" y="186880"/>
                    <a:pt x="267630" y="137667"/>
                  </a:cubicBezTo>
                  <a:lnTo>
                    <a:pt x="181905" y="109092"/>
                  </a:lnTo>
                  <a:close/>
                </a:path>
              </a:pathLst>
            </a:custGeom>
            <a:solidFill>
              <a:srgbClr val="FF6600">
                <a:alpha val="40000"/>
              </a:srgbClr>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ln>
                  <a:solidFill>
                    <a:srgbClr val="FF0000"/>
                  </a:solidFill>
                </a:ln>
              </a:endParaRPr>
            </a:p>
          </p:txBody>
        </p:sp>
      </p:grpSp>
      <p:grpSp>
        <p:nvGrpSpPr>
          <p:cNvPr id="9" name="58 Grupo"/>
          <p:cNvGrpSpPr/>
          <p:nvPr/>
        </p:nvGrpSpPr>
        <p:grpSpPr>
          <a:xfrm>
            <a:off x="6587717" y="3611389"/>
            <a:ext cx="2376263" cy="2553915"/>
            <a:chOff x="6587717" y="3611389"/>
            <a:chExt cx="2376263" cy="2553915"/>
          </a:xfrm>
        </p:grpSpPr>
        <p:pic>
          <p:nvPicPr>
            <p:cNvPr id="56" name="55 Imagen" descr="rn03.jpg"/>
            <p:cNvPicPr>
              <a:picLocks noChangeAspect="1"/>
            </p:cNvPicPr>
            <p:nvPr/>
          </p:nvPicPr>
          <p:blipFill>
            <a:blip r:embed="rId9" cstate="print"/>
            <a:stretch>
              <a:fillRect/>
            </a:stretch>
          </p:blipFill>
          <p:spPr>
            <a:xfrm>
              <a:off x="6587717" y="4581128"/>
              <a:ext cx="2376263" cy="1584176"/>
            </a:xfrm>
            <a:prstGeom prst="rect">
              <a:avLst/>
            </a:prstGeom>
            <a:ln>
              <a:noFill/>
            </a:ln>
            <a:effectLst>
              <a:softEdge rad="112500"/>
            </a:effectLst>
          </p:spPr>
        </p:pic>
        <p:sp>
          <p:nvSpPr>
            <p:cNvPr id="58" name="57 Forma libre"/>
            <p:cNvSpPr/>
            <p:nvPr/>
          </p:nvSpPr>
          <p:spPr>
            <a:xfrm rot="10469506" flipH="1">
              <a:off x="7497126" y="3611389"/>
              <a:ext cx="862792" cy="993443"/>
            </a:xfrm>
            <a:custGeom>
              <a:avLst/>
              <a:gdLst>
                <a:gd name="connsiteX0" fmla="*/ 0 w 371990"/>
                <a:gd name="connsiteY0" fmla="*/ 133350 h 445002"/>
                <a:gd name="connsiteX1" fmla="*/ 38100 w 371990"/>
                <a:gd name="connsiteY1" fmla="*/ 104775 h 445002"/>
                <a:gd name="connsiteX2" fmla="*/ 142875 w 371990"/>
                <a:gd name="connsiteY2" fmla="*/ 38100 h 445002"/>
                <a:gd name="connsiteX3" fmla="*/ 209550 w 371990"/>
                <a:gd name="connsiteY3" fmla="*/ 0 h 445002"/>
                <a:gd name="connsiteX4" fmla="*/ 276225 w 371990"/>
                <a:gd name="connsiteY4" fmla="*/ 66675 h 445002"/>
                <a:gd name="connsiteX5" fmla="*/ 323850 w 371990"/>
                <a:gd name="connsiteY5" fmla="*/ 180975 h 445002"/>
                <a:gd name="connsiteX6" fmla="*/ 352425 w 371990"/>
                <a:gd name="connsiteY6" fmla="*/ 209550 h 445002"/>
                <a:gd name="connsiteX7" fmla="*/ 361950 w 371990"/>
                <a:gd name="connsiteY7" fmla="*/ 238125 h 445002"/>
                <a:gd name="connsiteX8" fmla="*/ 285750 w 371990"/>
                <a:gd name="connsiteY8" fmla="*/ 190500 h 445002"/>
                <a:gd name="connsiteX9" fmla="*/ 219075 w 371990"/>
                <a:gd name="connsiteY9" fmla="*/ 228600 h 445002"/>
                <a:gd name="connsiteX10" fmla="*/ 200025 w 371990"/>
                <a:gd name="connsiteY10" fmla="*/ 285750 h 445002"/>
                <a:gd name="connsiteX11" fmla="*/ 190500 w 371990"/>
                <a:gd name="connsiteY11" fmla="*/ 428625 h 445002"/>
                <a:gd name="connsiteX12" fmla="*/ 171450 w 371990"/>
                <a:gd name="connsiteY12" fmla="*/ 381000 h 445002"/>
                <a:gd name="connsiteX13" fmla="*/ 152400 w 371990"/>
                <a:gd name="connsiteY13" fmla="*/ 342900 h 445002"/>
                <a:gd name="connsiteX14" fmla="*/ 142875 w 371990"/>
                <a:gd name="connsiteY14" fmla="*/ 304800 h 445002"/>
                <a:gd name="connsiteX15" fmla="*/ 133350 w 371990"/>
                <a:gd name="connsiteY15" fmla="*/ 257175 h 445002"/>
                <a:gd name="connsiteX16" fmla="*/ 104775 w 371990"/>
                <a:gd name="connsiteY16" fmla="*/ 219075 h 445002"/>
                <a:gd name="connsiteX17" fmla="*/ 85725 w 371990"/>
                <a:gd name="connsiteY17" fmla="*/ 161925 h 445002"/>
                <a:gd name="connsiteX18" fmla="*/ 66675 w 371990"/>
                <a:gd name="connsiteY18" fmla="*/ 114300 h 445002"/>
                <a:gd name="connsiteX0" fmla="*/ 0 w 371990"/>
                <a:gd name="connsiteY0" fmla="*/ 133350 h 445002"/>
                <a:gd name="connsiteX1" fmla="*/ 38100 w 371990"/>
                <a:gd name="connsiteY1" fmla="*/ 104775 h 445002"/>
                <a:gd name="connsiteX2" fmla="*/ 142875 w 371990"/>
                <a:gd name="connsiteY2" fmla="*/ 38100 h 445002"/>
                <a:gd name="connsiteX3" fmla="*/ 209550 w 371990"/>
                <a:gd name="connsiteY3" fmla="*/ 0 h 445002"/>
                <a:gd name="connsiteX4" fmla="*/ 276225 w 371990"/>
                <a:gd name="connsiteY4" fmla="*/ 66675 h 445002"/>
                <a:gd name="connsiteX5" fmla="*/ 323850 w 371990"/>
                <a:gd name="connsiteY5" fmla="*/ 180975 h 445002"/>
                <a:gd name="connsiteX6" fmla="*/ 352425 w 371990"/>
                <a:gd name="connsiteY6" fmla="*/ 209550 h 445002"/>
                <a:gd name="connsiteX7" fmla="*/ 361950 w 371990"/>
                <a:gd name="connsiteY7" fmla="*/ 238125 h 445002"/>
                <a:gd name="connsiteX8" fmla="*/ 285750 w 371990"/>
                <a:gd name="connsiteY8" fmla="*/ 190500 h 445002"/>
                <a:gd name="connsiteX9" fmla="*/ 219075 w 371990"/>
                <a:gd name="connsiteY9" fmla="*/ 228600 h 445002"/>
                <a:gd name="connsiteX10" fmla="*/ 200025 w 371990"/>
                <a:gd name="connsiteY10" fmla="*/ 285750 h 445002"/>
                <a:gd name="connsiteX11" fmla="*/ 190500 w 371990"/>
                <a:gd name="connsiteY11" fmla="*/ 428625 h 445002"/>
                <a:gd name="connsiteX12" fmla="*/ 171450 w 371990"/>
                <a:gd name="connsiteY12" fmla="*/ 381000 h 445002"/>
                <a:gd name="connsiteX13" fmla="*/ 152400 w 371990"/>
                <a:gd name="connsiteY13" fmla="*/ 342900 h 445002"/>
                <a:gd name="connsiteX14" fmla="*/ 142875 w 371990"/>
                <a:gd name="connsiteY14" fmla="*/ 304800 h 445002"/>
                <a:gd name="connsiteX15" fmla="*/ 133350 w 371990"/>
                <a:gd name="connsiteY15" fmla="*/ 257175 h 445002"/>
                <a:gd name="connsiteX16" fmla="*/ 104775 w 371990"/>
                <a:gd name="connsiteY16" fmla="*/ 219075 h 445002"/>
                <a:gd name="connsiteX17" fmla="*/ 85725 w 371990"/>
                <a:gd name="connsiteY17" fmla="*/ 161925 h 445002"/>
                <a:gd name="connsiteX18" fmla="*/ 66675 w 371990"/>
                <a:gd name="connsiteY18" fmla="*/ 114300 h 445002"/>
                <a:gd name="connsiteX19" fmla="*/ 0 w 371990"/>
                <a:gd name="connsiteY19" fmla="*/ 133350 h 445002"/>
                <a:gd name="connsiteX0" fmla="*/ 0 w 371990"/>
                <a:gd name="connsiteY0" fmla="*/ 133350 h 445002"/>
                <a:gd name="connsiteX1" fmla="*/ 38100 w 371990"/>
                <a:gd name="connsiteY1" fmla="*/ 104775 h 445002"/>
                <a:gd name="connsiteX2" fmla="*/ 142875 w 371990"/>
                <a:gd name="connsiteY2" fmla="*/ 38100 h 445002"/>
                <a:gd name="connsiteX3" fmla="*/ 209550 w 371990"/>
                <a:gd name="connsiteY3" fmla="*/ 0 h 445002"/>
                <a:gd name="connsiteX4" fmla="*/ 276225 w 371990"/>
                <a:gd name="connsiteY4" fmla="*/ 66675 h 445002"/>
                <a:gd name="connsiteX5" fmla="*/ 323850 w 371990"/>
                <a:gd name="connsiteY5" fmla="*/ 180975 h 445002"/>
                <a:gd name="connsiteX6" fmla="*/ 352425 w 371990"/>
                <a:gd name="connsiteY6" fmla="*/ 209550 h 445002"/>
                <a:gd name="connsiteX7" fmla="*/ 361950 w 371990"/>
                <a:gd name="connsiteY7" fmla="*/ 238125 h 445002"/>
                <a:gd name="connsiteX8" fmla="*/ 285750 w 371990"/>
                <a:gd name="connsiteY8" fmla="*/ 190500 h 445002"/>
                <a:gd name="connsiteX9" fmla="*/ 219075 w 371990"/>
                <a:gd name="connsiteY9" fmla="*/ 228600 h 445002"/>
                <a:gd name="connsiteX10" fmla="*/ 200025 w 371990"/>
                <a:gd name="connsiteY10" fmla="*/ 285750 h 445002"/>
                <a:gd name="connsiteX11" fmla="*/ 190500 w 371990"/>
                <a:gd name="connsiteY11" fmla="*/ 428625 h 445002"/>
                <a:gd name="connsiteX12" fmla="*/ 171450 w 371990"/>
                <a:gd name="connsiteY12" fmla="*/ 381000 h 445002"/>
                <a:gd name="connsiteX13" fmla="*/ 152400 w 371990"/>
                <a:gd name="connsiteY13" fmla="*/ 342900 h 445002"/>
                <a:gd name="connsiteX14" fmla="*/ 142875 w 371990"/>
                <a:gd name="connsiteY14" fmla="*/ 304800 h 445002"/>
                <a:gd name="connsiteX15" fmla="*/ 133350 w 371990"/>
                <a:gd name="connsiteY15" fmla="*/ 257175 h 445002"/>
                <a:gd name="connsiteX16" fmla="*/ 104775 w 371990"/>
                <a:gd name="connsiteY16" fmla="*/ 219075 h 445002"/>
                <a:gd name="connsiteX17" fmla="*/ 85725 w 371990"/>
                <a:gd name="connsiteY17" fmla="*/ 161925 h 445002"/>
                <a:gd name="connsiteX18" fmla="*/ 0 w 371990"/>
                <a:gd name="connsiteY18" fmla="*/ 133350 h 445002"/>
                <a:gd name="connsiteX0" fmla="*/ 0 w 371990"/>
                <a:gd name="connsiteY0" fmla="*/ 133350 h 445002"/>
                <a:gd name="connsiteX1" fmla="*/ 38100 w 371990"/>
                <a:gd name="connsiteY1" fmla="*/ 104775 h 445002"/>
                <a:gd name="connsiteX2" fmla="*/ 142875 w 371990"/>
                <a:gd name="connsiteY2" fmla="*/ 38100 h 445002"/>
                <a:gd name="connsiteX3" fmla="*/ 209550 w 371990"/>
                <a:gd name="connsiteY3" fmla="*/ 0 h 445002"/>
                <a:gd name="connsiteX4" fmla="*/ 276225 w 371990"/>
                <a:gd name="connsiteY4" fmla="*/ 66675 h 445002"/>
                <a:gd name="connsiteX5" fmla="*/ 323850 w 371990"/>
                <a:gd name="connsiteY5" fmla="*/ 180975 h 445002"/>
                <a:gd name="connsiteX6" fmla="*/ 352425 w 371990"/>
                <a:gd name="connsiteY6" fmla="*/ 209550 h 445002"/>
                <a:gd name="connsiteX7" fmla="*/ 361950 w 371990"/>
                <a:gd name="connsiteY7" fmla="*/ 238125 h 445002"/>
                <a:gd name="connsiteX8" fmla="*/ 285750 w 371990"/>
                <a:gd name="connsiteY8" fmla="*/ 190500 h 445002"/>
                <a:gd name="connsiteX9" fmla="*/ 219075 w 371990"/>
                <a:gd name="connsiteY9" fmla="*/ 228600 h 445002"/>
                <a:gd name="connsiteX10" fmla="*/ 200025 w 371990"/>
                <a:gd name="connsiteY10" fmla="*/ 285750 h 445002"/>
                <a:gd name="connsiteX11" fmla="*/ 190500 w 371990"/>
                <a:gd name="connsiteY11" fmla="*/ 428625 h 445002"/>
                <a:gd name="connsiteX12" fmla="*/ 171450 w 371990"/>
                <a:gd name="connsiteY12" fmla="*/ 381000 h 445002"/>
                <a:gd name="connsiteX13" fmla="*/ 152400 w 371990"/>
                <a:gd name="connsiteY13" fmla="*/ 342900 h 445002"/>
                <a:gd name="connsiteX14" fmla="*/ 142875 w 371990"/>
                <a:gd name="connsiteY14" fmla="*/ 304800 h 445002"/>
                <a:gd name="connsiteX15" fmla="*/ 133350 w 371990"/>
                <a:gd name="connsiteY15" fmla="*/ 257175 h 445002"/>
                <a:gd name="connsiteX16" fmla="*/ 104775 w 371990"/>
                <a:gd name="connsiteY16" fmla="*/ 219075 h 445002"/>
                <a:gd name="connsiteX17" fmla="*/ 85725 w 371990"/>
                <a:gd name="connsiteY17" fmla="*/ 161925 h 445002"/>
                <a:gd name="connsiteX18" fmla="*/ 0 w 371990"/>
                <a:gd name="connsiteY18" fmla="*/ 133350 h 445002"/>
                <a:gd name="connsiteX0" fmla="*/ 0 w 371990"/>
                <a:gd name="connsiteY0" fmla="*/ 133350 h 445002"/>
                <a:gd name="connsiteX1" fmla="*/ 38100 w 371990"/>
                <a:gd name="connsiteY1" fmla="*/ 104775 h 445002"/>
                <a:gd name="connsiteX2" fmla="*/ 209550 w 371990"/>
                <a:gd name="connsiteY2" fmla="*/ 0 h 445002"/>
                <a:gd name="connsiteX3" fmla="*/ 276225 w 371990"/>
                <a:gd name="connsiteY3" fmla="*/ 66675 h 445002"/>
                <a:gd name="connsiteX4" fmla="*/ 323850 w 371990"/>
                <a:gd name="connsiteY4" fmla="*/ 180975 h 445002"/>
                <a:gd name="connsiteX5" fmla="*/ 352425 w 371990"/>
                <a:gd name="connsiteY5" fmla="*/ 209550 h 445002"/>
                <a:gd name="connsiteX6" fmla="*/ 361950 w 371990"/>
                <a:gd name="connsiteY6" fmla="*/ 238125 h 445002"/>
                <a:gd name="connsiteX7" fmla="*/ 285750 w 371990"/>
                <a:gd name="connsiteY7" fmla="*/ 190500 h 445002"/>
                <a:gd name="connsiteX8" fmla="*/ 219075 w 371990"/>
                <a:gd name="connsiteY8" fmla="*/ 228600 h 445002"/>
                <a:gd name="connsiteX9" fmla="*/ 200025 w 371990"/>
                <a:gd name="connsiteY9" fmla="*/ 285750 h 445002"/>
                <a:gd name="connsiteX10" fmla="*/ 190500 w 371990"/>
                <a:gd name="connsiteY10" fmla="*/ 428625 h 445002"/>
                <a:gd name="connsiteX11" fmla="*/ 171450 w 371990"/>
                <a:gd name="connsiteY11" fmla="*/ 381000 h 445002"/>
                <a:gd name="connsiteX12" fmla="*/ 152400 w 371990"/>
                <a:gd name="connsiteY12" fmla="*/ 342900 h 445002"/>
                <a:gd name="connsiteX13" fmla="*/ 142875 w 371990"/>
                <a:gd name="connsiteY13" fmla="*/ 304800 h 445002"/>
                <a:gd name="connsiteX14" fmla="*/ 133350 w 371990"/>
                <a:gd name="connsiteY14" fmla="*/ 257175 h 445002"/>
                <a:gd name="connsiteX15" fmla="*/ 104775 w 371990"/>
                <a:gd name="connsiteY15" fmla="*/ 219075 h 445002"/>
                <a:gd name="connsiteX16" fmla="*/ 85725 w 371990"/>
                <a:gd name="connsiteY16" fmla="*/ 161925 h 445002"/>
                <a:gd name="connsiteX17" fmla="*/ 0 w 371990"/>
                <a:gd name="connsiteY17" fmla="*/ 133350 h 445002"/>
                <a:gd name="connsiteX0" fmla="*/ 0 w 371990"/>
                <a:gd name="connsiteY0" fmla="*/ 133350 h 445002"/>
                <a:gd name="connsiteX1" fmla="*/ 209550 w 371990"/>
                <a:gd name="connsiteY1" fmla="*/ 0 h 445002"/>
                <a:gd name="connsiteX2" fmla="*/ 276225 w 371990"/>
                <a:gd name="connsiteY2" fmla="*/ 66675 h 445002"/>
                <a:gd name="connsiteX3" fmla="*/ 323850 w 371990"/>
                <a:gd name="connsiteY3" fmla="*/ 180975 h 445002"/>
                <a:gd name="connsiteX4" fmla="*/ 352425 w 371990"/>
                <a:gd name="connsiteY4" fmla="*/ 209550 h 445002"/>
                <a:gd name="connsiteX5" fmla="*/ 361950 w 371990"/>
                <a:gd name="connsiteY5" fmla="*/ 238125 h 445002"/>
                <a:gd name="connsiteX6" fmla="*/ 285750 w 371990"/>
                <a:gd name="connsiteY6" fmla="*/ 190500 h 445002"/>
                <a:gd name="connsiteX7" fmla="*/ 219075 w 371990"/>
                <a:gd name="connsiteY7" fmla="*/ 228600 h 445002"/>
                <a:gd name="connsiteX8" fmla="*/ 200025 w 371990"/>
                <a:gd name="connsiteY8" fmla="*/ 285750 h 445002"/>
                <a:gd name="connsiteX9" fmla="*/ 190500 w 371990"/>
                <a:gd name="connsiteY9" fmla="*/ 428625 h 445002"/>
                <a:gd name="connsiteX10" fmla="*/ 171450 w 371990"/>
                <a:gd name="connsiteY10" fmla="*/ 381000 h 445002"/>
                <a:gd name="connsiteX11" fmla="*/ 152400 w 371990"/>
                <a:gd name="connsiteY11" fmla="*/ 342900 h 445002"/>
                <a:gd name="connsiteX12" fmla="*/ 142875 w 371990"/>
                <a:gd name="connsiteY12" fmla="*/ 304800 h 445002"/>
                <a:gd name="connsiteX13" fmla="*/ 133350 w 371990"/>
                <a:gd name="connsiteY13" fmla="*/ 257175 h 445002"/>
                <a:gd name="connsiteX14" fmla="*/ 104775 w 371990"/>
                <a:gd name="connsiteY14" fmla="*/ 219075 h 445002"/>
                <a:gd name="connsiteX15" fmla="*/ 85725 w 371990"/>
                <a:gd name="connsiteY15" fmla="*/ 161925 h 445002"/>
                <a:gd name="connsiteX16" fmla="*/ 0 w 371990"/>
                <a:gd name="connsiteY16" fmla="*/ 133350 h 445002"/>
                <a:gd name="connsiteX0" fmla="*/ 0 w 371990"/>
                <a:gd name="connsiteY0" fmla="*/ 133350 h 445002"/>
                <a:gd name="connsiteX1" fmla="*/ 209550 w 371990"/>
                <a:gd name="connsiteY1" fmla="*/ 0 h 445002"/>
                <a:gd name="connsiteX2" fmla="*/ 323850 w 371990"/>
                <a:gd name="connsiteY2" fmla="*/ 180975 h 445002"/>
                <a:gd name="connsiteX3" fmla="*/ 352425 w 371990"/>
                <a:gd name="connsiteY3" fmla="*/ 209550 h 445002"/>
                <a:gd name="connsiteX4" fmla="*/ 361950 w 371990"/>
                <a:gd name="connsiteY4" fmla="*/ 238125 h 445002"/>
                <a:gd name="connsiteX5" fmla="*/ 285750 w 371990"/>
                <a:gd name="connsiteY5" fmla="*/ 190500 h 445002"/>
                <a:gd name="connsiteX6" fmla="*/ 219075 w 371990"/>
                <a:gd name="connsiteY6" fmla="*/ 228600 h 445002"/>
                <a:gd name="connsiteX7" fmla="*/ 200025 w 371990"/>
                <a:gd name="connsiteY7" fmla="*/ 285750 h 445002"/>
                <a:gd name="connsiteX8" fmla="*/ 190500 w 371990"/>
                <a:gd name="connsiteY8" fmla="*/ 428625 h 445002"/>
                <a:gd name="connsiteX9" fmla="*/ 171450 w 371990"/>
                <a:gd name="connsiteY9" fmla="*/ 381000 h 445002"/>
                <a:gd name="connsiteX10" fmla="*/ 152400 w 371990"/>
                <a:gd name="connsiteY10" fmla="*/ 342900 h 445002"/>
                <a:gd name="connsiteX11" fmla="*/ 142875 w 371990"/>
                <a:gd name="connsiteY11" fmla="*/ 304800 h 445002"/>
                <a:gd name="connsiteX12" fmla="*/ 133350 w 371990"/>
                <a:gd name="connsiteY12" fmla="*/ 257175 h 445002"/>
                <a:gd name="connsiteX13" fmla="*/ 104775 w 371990"/>
                <a:gd name="connsiteY13" fmla="*/ 219075 h 445002"/>
                <a:gd name="connsiteX14" fmla="*/ 85725 w 371990"/>
                <a:gd name="connsiteY14" fmla="*/ 161925 h 445002"/>
                <a:gd name="connsiteX15" fmla="*/ 0 w 371990"/>
                <a:gd name="connsiteY15" fmla="*/ 133350 h 445002"/>
                <a:gd name="connsiteX0" fmla="*/ 0 w 368300"/>
                <a:gd name="connsiteY0" fmla="*/ 133350 h 445002"/>
                <a:gd name="connsiteX1" fmla="*/ 209550 w 368300"/>
                <a:gd name="connsiteY1" fmla="*/ 0 h 445002"/>
                <a:gd name="connsiteX2" fmla="*/ 323850 w 368300"/>
                <a:gd name="connsiteY2" fmla="*/ 180975 h 445002"/>
                <a:gd name="connsiteX3" fmla="*/ 361950 w 368300"/>
                <a:gd name="connsiteY3" fmla="*/ 238125 h 445002"/>
                <a:gd name="connsiteX4" fmla="*/ 285750 w 368300"/>
                <a:gd name="connsiteY4" fmla="*/ 190500 h 445002"/>
                <a:gd name="connsiteX5" fmla="*/ 219075 w 368300"/>
                <a:gd name="connsiteY5" fmla="*/ 228600 h 445002"/>
                <a:gd name="connsiteX6" fmla="*/ 200025 w 368300"/>
                <a:gd name="connsiteY6" fmla="*/ 285750 h 445002"/>
                <a:gd name="connsiteX7" fmla="*/ 190500 w 368300"/>
                <a:gd name="connsiteY7" fmla="*/ 428625 h 445002"/>
                <a:gd name="connsiteX8" fmla="*/ 171450 w 368300"/>
                <a:gd name="connsiteY8" fmla="*/ 381000 h 445002"/>
                <a:gd name="connsiteX9" fmla="*/ 152400 w 368300"/>
                <a:gd name="connsiteY9" fmla="*/ 342900 h 445002"/>
                <a:gd name="connsiteX10" fmla="*/ 142875 w 368300"/>
                <a:gd name="connsiteY10" fmla="*/ 304800 h 445002"/>
                <a:gd name="connsiteX11" fmla="*/ 133350 w 368300"/>
                <a:gd name="connsiteY11" fmla="*/ 257175 h 445002"/>
                <a:gd name="connsiteX12" fmla="*/ 104775 w 368300"/>
                <a:gd name="connsiteY12" fmla="*/ 219075 h 445002"/>
                <a:gd name="connsiteX13" fmla="*/ 85725 w 368300"/>
                <a:gd name="connsiteY13" fmla="*/ 161925 h 445002"/>
                <a:gd name="connsiteX14" fmla="*/ 0 w 368300"/>
                <a:gd name="connsiteY14" fmla="*/ 133350 h 445002"/>
                <a:gd name="connsiteX0" fmla="*/ 0 w 368300"/>
                <a:gd name="connsiteY0" fmla="*/ 133350 h 445002"/>
                <a:gd name="connsiteX1" fmla="*/ 209550 w 368300"/>
                <a:gd name="connsiteY1" fmla="*/ 0 h 445002"/>
                <a:gd name="connsiteX2" fmla="*/ 323850 w 368300"/>
                <a:gd name="connsiteY2" fmla="*/ 180975 h 445002"/>
                <a:gd name="connsiteX3" fmla="*/ 361950 w 368300"/>
                <a:gd name="connsiteY3" fmla="*/ 238125 h 445002"/>
                <a:gd name="connsiteX4" fmla="*/ 236862 w 368300"/>
                <a:gd name="connsiteY4" fmla="*/ 165670 h 445002"/>
                <a:gd name="connsiteX5" fmla="*/ 219075 w 368300"/>
                <a:gd name="connsiteY5" fmla="*/ 228600 h 445002"/>
                <a:gd name="connsiteX6" fmla="*/ 200025 w 368300"/>
                <a:gd name="connsiteY6" fmla="*/ 285750 h 445002"/>
                <a:gd name="connsiteX7" fmla="*/ 190500 w 368300"/>
                <a:gd name="connsiteY7" fmla="*/ 428625 h 445002"/>
                <a:gd name="connsiteX8" fmla="*/ 171450 w 368300"/>
                <a:gd name="connsiteY8" fmla="*/ 381000 h 445002"/>
                <a:gd name="connsiteX9" fmla="*/ 152400 w 368300"/>
                <a:gd name="connsiteY9" fmla="*/ 342900 h 445002"/>
                <a:gd name="connsiteX10" fmla="*/ 142875 w 368300"/>
                <a:gd name="connsiteY10" fmla="*/ 304800 h 445002"/>
                <a:gd name="connsiteX11" fmla="*/ 133350 w 368300"/>
                <a:gd name="connsiteY11" fmla="*/ 257175 h 445002"/>
                <a:gd name="connsiteX12" fmla="*/ 104775 w 368300"/>
                <a:gd name="connsiteY12" fmla="*/ 219075 h 445002"/>
                <a:gd name="connsiteX13" fmla="*/ 85725 w 368300"/>
                <a:gd name="connsiteY13" fmla="*/ 161925 h 445002"/>
                <a:gd name="connsiteX14" fmla="*/ 0 w 368300"/>
                <a:gd name="connsiteY14" fmla="*/ 133350 h 445002"/>
                <a:gd name="connsiteX0" fmla="*/ 0 w 361950"/>
                <a:gd name="connsiteY0" fmla="*/ 133350 h 445002"/>
                <a:gd name="connsiteX1" fmla="*/ 209550 w 361950"/>
                <a:gd name="connsiteY1" fmla="*/ 0 h 445002"/>
                <a:gd name="connsiteX2" fmla="*/ 361950 w 361950"/>
                <a:gd name="connsiteY2" fmla="*/ 238125 h 445002"/>
                <a:gd name="connsiteX3" fmla="*/ 236862 w 361950"/>
                <a:gd name="connsiteY3" fmla="*/ 165670 h 445002"/>
                <a:gd name="connsiteX4" fmla="*/ 219075 w 361950"/>
                <a:gd name="connsiteY4" fmla="*/ 228600 h 445002"/>
                <a:gd name="connsiteX5" fmla="*/ 200025 w 361950"/>
                <a:gd name="connsiteY5" fmla="*/ 285750 h 445002"/>
                <a:gd name="connsiteX6" fmla="*/ 190500 w 361950"/>
                <a:gd name="connsiteY6" fmla="*/ 428625 h 445002"/>
                <a:gd name="connsiteX7" fmla="*/ 171450 w 361950"/>
                <a:gd name="connsiteY7" fmla="*/ 381000 h 445002"/>
                <a:gd name="connsiteX8" fmla="*/ 152400 w 361950"/>
                <a:gd name="connsiteY8" fmla="*/ 342900 h 445002"/>
                <a:gd name="connsiteX9" fmla="*/ 142875 w 361950"/>
                <a:gd name="connsiteY9" fmla="*/ 304800 h 445002"/>
                <a:gd name="connsiteX10" fmla="*/ 133350 w 361950"/>
                <a:gd name="connsiteY10" fmla="*/ 257175 h 445002"/>
                <a:gd name="connsiteX11" fmla="*/ 104775 w 361950"/>
                <a:gd name="connsiteY11" fmla="*/ 219075 h 445002"/>
                <a:gd name="connsiteX12" fmla="*/ 85725 w 361950"/>
                <a:gd name="connsiteY12" fmla="*/ 161925 h 445002"/>
                <a:gd name="connsiteX13" fmla="*/ 0 w 361950"/>
                <a:gd name="connsiteY13" fmla="*/ 133350 h 445002"/>
                <a:gd name="connsiteX0" fmla="*/ 0 w 361950"/>
                <a:gd name="connsiteY0" fmla="*/ 133350 h 445002"/>
                <a:gd name="connsiteX1" fmla="*/ 209550 w 361950"/>
                <a:gd name="connsiteY1" fmla="*/ 0 h 445002"/>
                <a:gd name="connsiteX2" fmla="*/ 361950 w 361950"/>
                <a:gd name="connsiteY2" fmla="*/ 238125 h 445002"/>
                <a:gd name="connsiteX3" fmla="*/ 236862 w 361950"/>
                <a:gd name="connsiteY3" fmla="*/ 165670 h 445002"/>
                <a:gd name="connsiteX4" fmla="*/ 219075 w 361950"/>
                <a:gd name="connsiteY4" fmla="*/ 228600 h 445002"/>
                <a:gd name="connsiteX5" fmla="*/ 200025 w 361950"/>
                <a:gd name="connsiteY5" fmla="*/ 285750 h 445002"/>
                <a:gd name="connsiteX6" fmla="*/ 190500 w 361950"/>
                <a:gd name="connsiteY6" fmla="*/ 428625 h 445002"/>
                <a:gd name="connsiteX7" fmla="*/ 171450 w 361950"/>
                <a:gd name="connsiteY7" fmla="*/ 381000 h 445002"/>
                <a:gd name="connsiteX8" fmla="*/ 152400 w 361950"/>
                <a:gd name="connsiteY8" fmla="*/ 342900 h 445002"/>
                <a:gd name="connsiteX9" fmla="*/ 142875 w 361950"/>
                <a:gd name="connsiteY9" fmla="*/ 304800 h 445002"/>
                <a:gd name="connsiteX10" fmla="*/ 133350 w 361950"/>
                <a:gd name="connsiteY10" fmla="*/ 257175 h 445002"/>
                <a:gd name="connsiteX11" fmla="*/ 104775 w 361950"/>
                <a:gd name="connsiteY11" fmla="*/ 219075 h 445002"/>
                <a:gd name="connsiteX12" fmla="*/ 85725 w 361950"/>
                <a:gd name="connsiteY12" fmla="*/ 161925 h 445002"/>
                <a:gd name="connsiteX13" fmla="*/ 0 w 361950"/>
                <a:gd name="connsiteY13" fmla="*/ 133350 h 445002"/>
                <a:gd name="connsiteX0" fmla="*/ 0 w 361950"/>
                <a:gd name="connsiteY0" fmla="*/ 133350 h 445002"/>
                <a:gd name="connsiteX1" fmla="*/ 209550 w 361950"/>
                <a:gd name="connsiteY1" fmla="*/ 0 h 445002"/>
                <a:gd name="connsiteX2" fmla="*/ 361950 w 361950"/>
                <a:gd name="connsiteY2" fmla="*/ 238125 h 445002"/>
                <a:gd name="connsiteX3" fmla="*/ 236862 w 361950"/>
                <a:gd name="connsiteY3" fmla="*/ 165670 h 445002"/>
                <a:gd name="connsiteX4" fmla="*/ 219075 w 361950"/>
                <a:gd name="connsiteY4" fmla="*/ 228600 h 445002"/>
                <a:gd name="connsiteX5" fmla="*/ 200025 w 361950"/>
                <a:gd name="connsiteY5" fmla="*/ 285750 h 445002"/>
                <a:gd name="connsiteX6" fmla="*/ 190500 w 361950"/>
                <a:gd name="connsiteY6" fmla="*/ 428625 h 445002"/>
                <a:gd name="connsiteX7" fmla="*/ 171450 w 361950"/>
                <a:gd name="connsiteY7" fmla="*/ 381000 h 445002"/>
                <a:gd name="connsiteX8" fmla="*/ 152400 w 361950"/>
                <a:gd name="connsiteY8" fmla="*/ 342900 h 445002"/>
                <a:gd name="connsiteX9" fmla="*/ 142875 w 361950"/>
                <a:gd name="connsiteY9" fmla="*/ 304800 h 445002"/>
                <a:gd name="connsiteX10" fmla="*/ 133350 w 361950"/>
                <a:gd name="connsiteY10" fmla="*/ 257175 h 445002"/>
                <a:gd name="connsiteX11" fmla="*/ 104775 w 361950"/>
                <a:gd name="connsiteY11" fmla="*/ 219075 h 445002"/>
                <a:gd name="connsiteX12" fmla="*/ 85725 w 361950"/>
                <a:gd name="connsiteY12" fmla="*/ 161925 h 445002"/>
                <a:gd name="connsiteX13" fmla="*/ 0 w 361950"/>
                <a:gd name="connsiteY13" fmla="*/ 133350 h 445002"/>
                <a:gd name="connsiteX0" fmla="*/ 0 w 361950"/>
                <a:gd name="connsiteY0" fmla="*/ 133350 h 445002"/>
                <a:gd name="connsiteX1" fmla="*/ 209550 w 361950"/>
                <a:gd name="connsiteY1" fmla="*/ 0 h 445002"/>
                <a:gd name="connsiteX2" fmla="*/ 361950 w 361950"/>
                <a:gd name="connsiteY2" fmla="*/ 238125 h 445002"/>
                <a:gd name="connsiteX3" fmla="*/ 236862 w 361950"/>
                <a:gd name="connsiteY3" fmla="*/ 165670 h 445002"/>
                <a:gd name="connsiteX4" fmla="*/ 219075 w 361950"/>
                <a:gd name="connsiteY4" fmla="*/ 228600 h 445002"/>
                <a:gd name="connsiteX5" fmla="*/ 200025 w 361950"/>
                <a:gd name="connsiteY5" fmla="*/ 285750 h 445002"/>
                <a:gd name="connsiteX6" fmla="*/ 190500 w 361950"/>
                <a:gd name="connsiteY6" fmla="*/ 428625 h 445002"/>
                <a:gd name="connsiteX7" fmla="*/ 171450 w 361950"/>
                <a:gd name="connsiteY7" fmla="*/ 381000 h 445002"/>
                <a:gd name="connsiteX8" fmla="*/ 152400 w 361950"/>
                <a:gd name="connsiteY8" fmla="*/ 342900 h 445002"/>
                <a:gd name="connsiteX9" fmla="*/ 142875 w 361950"/>
                <a:gd name="connsiteY9" fmla="*/ 304800 h 445002"/>
                <a:gd name="connsiteX10" fmla="*/ 133350 w 361950"/>
                <a:gd name="connsiteY10" fmla="*/ 257175 h 445002"/>
                <a:gd name="connsiteX11" fmla="*/ 104775 w 361950"/>
                <a:gd name="connsiteY11" fmla="*/ 219075 h 445002"/>
                <a:gd name="connsiteX12" fmla="*/ 85725 w 361950"/>
                <a:gd name="connsiteY12" fmla="*/ 161925 h 445002"/>
                <a:gd name="connsiteX13" fmla="*/ 0 w 361950"/>
                <a:gd name="connsiteY13" fmla="*/ 133350 h 445002"/>
                <a:gd name="connsiteX0" fmla="*/ 0 w 361950"/>
                <a:gd name="connsiteY0" fmla="*/ 133350 h 445002"/>
                <a:gd name="connsiteX1" fmla="*/ 209550 w 361950"/>
                <a:gd name="connsiteY1" fmla="*/ 0 h 445002"/>
                <a:gd name="connsiteX2" fmla="*/ 361950 w 361950"/>
                <a:gd name="connsiteY2" fmla="*/ 238125 h 445002"/>
                <a:gd name="connsiteX3" fmla="*/ 236862 w 361950"/>
                <a:gd name="connsiteY3" fmla="*/ 165670 h 445002"/>
                <a:gd name="connsiteX4" fmla="*/ 219075 w 361950"/>
                <a:gd name="connsiteY4" fmla="*/ 228600 h 445002"/>
                <a:gd name="connsiteX5" fmla="*/ 200025 w 361950"/>
                <a:gd name="connsiteY5" fmla="*/ 285750 h 445002"/>
                <a:gd name="connsiteX6" fmla="*/ 190500 w 361950"/>
                <a:gd name="connsiteY6" fmla="*/ 428625 h 445002"/>
                <a:gd name="connsiteX7" fmla="*/ 171450 w 361950"/>
                <a:gd name="connsiteY7" fmla="*/ 381000 h 445002"/>
                <a:gd name="connsiteX8" fmla="*/ 152400 w 361950"/>
                <a:gd name="connsiteY8" fmla="*/ 342900 h 445002"/>
                <a:gd name="connsiteX9" fmla="*/ 142875 w 361950"/>
                <a:gd name="connsiteY9" fmla="*/ 304800 h 445002"/>
                <a:gd name="connsiteX10" fmla="*/ 133350 w 361950"/>
                <a:gd name="connsiteY10" fmla="*/ 257175 h 445002"/>
                <a:gd name="connsiteX11" fmla="*/ 104775 w 361950"/>
                <a:gd name="connsiteY11" fmla="*/ 219075 h 445002"/>
                <a:gd name="connsiteX12" fmla="*/ 85725 w 361950"/>
                <a:gd name="connsiteY12" fmla="*/ 161925 h 445002"/>
                <a:gd name="connsiteX13" fmla="*/ 0 w 361950"/>
                <a:gd name="connsiteY13" fmla="*/ 133350 h 445002"/>
                <a:gd name="connsiteX0" fmla="*/ 0 w 361950"/>
                <a:gd name="connsiteY0" fmla="*/ 133350 h 445002"/>
                <a:gd name="connsiteX1" fmla="*/ 209550 w 361950"/>
                <a:gd name="connsiteY1" fmla="*/ 0 h 445002"/>
                <a:gd name="connsiteX2" fmla="*/ 361950 w 361950"/>
                <a:gd name="connsiteY2" fmla="*/ 238125 h 445002"/>
                <a:gd name="connsiteX3" fmla="*/ 236862 w 361950"/>
                <a:gd name="connsiteY3" fmla="*/ 165670 h 445002"/>
                <a:gd name="connsiteX4" fmla="*/ 219075 w 361950"/>
                <a:gd name="connsiteY4" fmla="*/ 228600 h 445002"/>
                <a:gd name="connsiteX5" fmla="*/ 200025 w 361950"/>
                <a:gd name="connsiteY5" fmla="*/ 285750 h 445002"/>
                <a:gd name="connsiteX6" fmla="*/ 190500 w 361950"/>
                <a:gd name="connsiteY6" fmla="*/ 428625 h 445002"/>
                <a:gd name="connsiteX7" fmla="*/ 171450 w 361950"/>
                <a:gd name="connsiteY7" fmla="*/ 381000 h 445002"/>
                <a:gd name="connsiteX8" fmla="*/ 152400 w 361950"/>
                <a:gd name="connsiteY8" fmla="*/ 342900 h 445002"/>
                <a:gd name="connsiteX9" fmla="*/ 142875 w 361950"/>
                <a:gd name="connsiteY9" fmla="*/ 304800 h 445002"/>
                <a:gd name="connsiteX10" fmla="*/ 133350 w 361950"/>
                <a:gd name="connsiteY10" fmla="*/ 257175 h 445002"/>
                <a:gd name="connsiteX11" fmla="*/ 85725 w 361950"/>
                <a:gd name="connsiteY11" fmla="*/ 161925 h 445002"/>
                <a:gd name="connsiteX12" fmla="*/ 0 w 361950"/>
                <a:gd name="connsiteY12" fmla="*/ 133350 h 445002"/>
                <a:gd name="connsiteX0" fmla="*/ 0 w 361950"/>
                <a:gd name="connsiteY0" fmla="*/ 133350 h 445002"/>
                <a:gd name="connsiteX1" fmla="*/ 209550 w 361950"/>
                <a:gd name="connsiteY1" fmla="*/ 0 h 445002"/>
                <a:gd name="connsiteX2" fmla="*/ 361950 w 361950"/>
                <a:gd name="connsiteY2" fmla="*/ 238125 h 445002"/>
                <a:gd name="connsiteX3" fmla="*/ 236862 w 361950"/>
                <a:gd name="connsiteY3" fmla="*/ 165670 h 445002"/>
                <a:gd name="connsiteX4" fmla="*/ 219075 w 361950"/>
                <a:gd name="connsiteY4" fmla="*/ 228600 h 445002"/>
                <a:gd name="connsiteX5" fmla="*/ 200025 w 361950"/>
                <a:gd name="connsiteY5" fmla="*/ 285750 h 445002"/>
                <a:gd name="connsiteX6" fmla="*/ 190500 w 361950"/>
                <a:gd name="connsiteY6" fmla="*/ 428625 h 445002"/>
                <a:gd name="connsiteX7" fmla="*/ 171450 w 361950"/>
                <a:gd name="connsiteY7" fmla="*/ 381000 h 445002"/>
                <a:gd name="connsiteX8" fmla="*/ 152400 w 361950"/>
                <a:gd name="connsiteY8" fmla="*/ 342900 h 445002"/>
                <a:gd name="connsiteX9" fmla="*/ 142875 w 361950"/>
                <a:gd name="connsiteY9" fmla="*/ 304800 h 445002"/>
                <a:gd name="connsiteX10" fmla="*/ 85725 w 361950"/>
                <a:gd name="connsiteY10" fmla="*/ 161925 h 445002"/>
                <a:gd name="connsiteX11" fmla="*/ 0 w 361950"/>
                <a:gd name="connsiteY11" fmla="*/ 133350 h 445002"/>
                <a:gd name="connsiteX0" fmla="*/ 0 w 361950"/>
                <a:gd name="connsiteY0" fmla="*/ 133350 h 445002"/>
                <a:gd name="connsiteX1" fmla="*/ 209550 w 361950"/>
                <a:gd name="connsiteY1" fmla="*/ 0 h 445002"/>
                <a:gd name="connsiteX2" fmla="*/ 361950 w 361950"/>
                <a:gd name="connsiteY2" fmla="*/ 238125 h 445002"/>
                <a:gd name="connsiteX3" fmla="*/ 236862 w 361950"/>
                <a:gd name="connsiteY3" fmla="*/ 165670 h 445002"/>
                <a:gd name="connsiteX4" fmla="*/ 219075 w 361950"/>
                <a:gd name="connsiteY4" fmla="*/ 228600 h 445002"/>
                <a:gd name="connsiteX5" fmla="*/ 200025 w 361950"/>
                <a:gd name="connsiteY5" fmla="*/ 285750 h 445002"/>
                <a:gd name="connsiteX6" fmla="*/ 190500 w 361950"/>
                <a:gd name="connsiteY6" fmla="*/ 428625 h 445002"/>
                <a:gd name="connsiteX7" fmla="*/ 171450 w 361950"/>
                <a:gd name="connsiteY7" fmla="*/ 381000 h 445002"/>
                <a:gd name="connsiteX8" fmla="*/ 142875 w 361950"/>
                <a:gd name="connsiteY8" fmla="*/ 304800 h 445002"/>
                <a:gd name="connsiteX9" fmla="*/ 85725 w 361950"/>
                <a:gd name="connsiteY9" fmla="*/ 161925 h 445002"/>
                <a:gd name="connsiteX10" fmla="*/ 0 w 361950"/>
                <a:gd name="connsiteY10" fmla="*/ 133350 h 445002"/>
                <a:gd name="connsiteX0" fmla="*/ 0 w 361950"/>
                <a:gd name="connsiteY0" fmla="*/ 133350 h 445002"/>
                <a:gd name="connsiteX1" fmla="*/ 209550 w 361950"/>
                <a:gd name="connsiteY1" fmla="*/ 0 h 445002"/>
                <a:gd name="connsiteX2" fmla="*/ 361950 w 361950"/>
                <a:gd name="connsiteY2" fmla="*/ 238125 h 445002"/>
                <a:gd name="connsiteX3" fmla="*/ 236862 w 361950"/>
                <a:gd name="connsiteY3" fmla="*/ 165670 h 445002"/>
                <a:gd name="connsiteX4" fmla="*/ 219075 w 361950"/>
                <a:gd name="connsiteY4" fmla="*/ 228600 h 445002"/>
                <a:gd name="connsiteX5" fmla="*/ 200025 w 361950"/>
                <a:gd name="connsiteY5" fmla="*/ 285750 h 445002"/>
                <a:gd name="connsiteX6" fmla="*/ 190500 w 361950"/>
                <a:gd name="connsiteY6" fmla="*/ 428625 h 445002"/>
                <a:gd name="connsiteX7" fmla="*/ 171450 w 361950"/>
                <a:gd name="connsiteY7" fmla="*/ 381000 h 445002"/>
                <a:gd name="connsiteX8" fmla="*/ 85725 w 361950"/>
                <a:gd name="connsiteY8" fmla="*/ 161925 h 445002"/>
                <a:gd name="connsiteX9" fmla="*/ 0 w 361950"/>
                <a:gd name="connsiteY9" fmla="*/ 133350 h 445002"/>
                <a:gd name="connsiteX0" fmla="*/ 0 w 361950"/>
                <a:gd name="connsiteY0" fmla="*/ 133350 h 428625"/>
                <a:gd name="connsiteX1" fmla="*/ 209550 w 361950"/>
                <a:gd name="connsiteY1" fmla="*/ 0 h 428625"/>
                <a:gd name="connsiteX2" fmla="*/ 361950 w 361950"/>
                <a:gd name="connsiteY2" fmla="*/ 238125 h 428625"/>
                <a:gd name="connsiteX3" fmla="*/ 236862 w 361950"/>
                <a:gd name="connsiteY3" fmla="*/ 165670 h 428625"/>
                <a:gd name="connsiteX4" fmla="*/ 219075 w 361950"/>
                <a:gd name="connsiteY4" fmla="*/ 228600 h 428625"/>
                <a:gd name="connsiteX5" fmla="*/ 200025 w 361950"/>
                <a:gd name="connsiteY5" fmla="*/ 285750 h 428625"/>
                <a:gd name="connsiteX6" fmla="*/ 190500 w 361950"/>
                <a:gd name="connsiteY6" fmla="*/ 428625 h 428625"/>
                <a:gd name="connsiteX7" fmla="*/ 85725 w 361950"/>
                <a:gd name="connsiteY7" fmla="*/ 161925 h 428625"/>
                <a:gd name="connsiteX8" fmla="*/ 0 w 361950"/>
                <a:gd name="connsiteY8" fmla="*/ 133350 h 428625"/>
                <a:gd name="connsiteX0" fmla="*/ 0 w 361950"/>
                <a:gd name="connsiteY0" fmla="*/ 133350 h 439737"/>
                <a:gd name="connsiteX1" fmla="*/ 209550 w 361950"/>
                <a:gd name="connsiteY1" fmla="*/ 0 h 439737"/>
                <a:gd name="connsiteX2" fmla="*/ 361950 w 361950"/>
                <a:gd name="connsiteY2" fmla="*/ 238125 h 439737"/>
                <a:gd name="connsiteX3" fmla="*/ 236862 w 361950"/>
                <a:gd name="connsiteY3" fmla="*/ 165670 h 439737"/>
                <a:gd name="connsiteX4" fmla="*/ 219075 w 361950"/>
                <a:gd name="connsiteY4" fmla="*/ 228600 h 439737"/>
                <a:gd name="connsiteX5" fmla="*/ 190500 w 361950"/>
                <a:gd name="connsiteY5" fmla="*/ 428625 h 439737"/>
                <a:gd name="connsiteX6" fmla="*/ 85725 w 361950"/>
                <a:gd name="connsiteY6" fmla="*/ 161925 h 439737"/>
                <a:gd name="connsiteX7" fmla="*/ 0 w 361950"/>
                <a:gd name="connsiteY7" fmla="*/ 133350 h 439737"/>
                <a:gd name="connsiteX0" fmla="*/ 0 w 361950"/>
                <a:gd name="connsiteY0" fmla="*/ 133350 h 428625"/>
                <a:gd name="connsiteX1" fmla="*/ 209550 w 361950"/>
                <a:gd name="connsiteY1" fmla="*/ 0 h 428625"/>
                <a:gd name="connsiteX2" fmla="*/ 361950 w 361950"/>
                <a:gd name="connsiteY2" fmla="*/ 238125 h 428625"/>
                <a:gd name="connsiteX3" fmla="*/ 236862 w 361950"/>
                <a:gd name="connsiteY3" fmla="*/ 165670 h 428625"/>
                <a:gd name="connsiteX4" fmla="*/ 190500 w 361950"/>
                <a:gd name="connsiteY4" fmla="*/ 428625 h 428625"/>
                <a:gd name="connsiteX5" fmla="*/ 85725 w 361950"/>
                <a:gd name="connsiteY5" fmla="*/ 161925 h 428625"/>
                <a:gd name="connsiteX6" fmla="*/ 0 w 361950"/>
                <a:gd name="connsiteY6" fmla="*/ 133350 h 428625"/>
                <a:gd name="connsiteX0" fmla="*/ 0 w 361950"/>
                <a:gd name="connsiteY0" fmla="*/ 133350 h 429249"/>
                <a:gd name="connsiteX1" fmla="*/ 209550 w 361950"/>
                <a:gd name="connsiteY1" fmla="*/ 0 h 429249"/>
                <a:gd name="connsiteX2" fmla="*/ 361950 w 361950"/>
                <a:gd name="connsiteY2" fmla="*/ 238125 h 429249"/>
                <a:gd name="connsiteX3" fmla="*/ 236862 w 361950"/>
                <a:gd name="connsiteY3" fmla="*/ 165670 h 429249"/>
                <a:gd name="connsiteX4" fmla="*/ 190500 w 361950"/>
                <a:gd name="connsiteY4" fmla="*/ 428625 h 429249"/>
                <a:gd name="connsiteX5" fmla="*/ 85725 w 361950"/>
                <a:gd name="connsiteY5" fmla="*/ 161925 h 429249"/>
                <a:gd name="connsiteX6" fmla="*/ 0 w 361950"/>
                <a:gd name="connsiteY6" fmla="*/ 133350 h 429249"/>
                <a:gd name="connsiteX0" fmla="*/ 0 w 361950"/>
                <a:gd name="connsiteY0" fmla="*/ 133350 h 429249"/>
                <a:gd name="connsiteX1" fmla="*/ 209550 w 361950"/>
                <a:gd name="connsiteY1" fmla="*/ 0 h 429249"/>
                <a:gd name="connsiteX2" fmla="*/ 361950 w 361950"/>
                <a:gd name="connsiteY2" fmla="*/ 238125 h 429249"/>
                <a:gd name="connsiteX3" fmla="*/ 266839 w 361950"/>
                <a:gd name="connsiteY3" fmla="*/ 208108 h 429249"/>
                <a:gd name="connsiteX4" fmla="*/ 190500 w 361950"/>
                <a:gd name="connsiteY4" fmla="*/ 428625 h 429249"/>
                <a:gd name="connsiteX5" fmla="*/ 85725 w 361950"/>
                <a:gd name="connsiteY5" fmla="*/ 161925 h 429249"/>
                <a:gd name="connsiteX6" fmla="*/ 0 w 361950"/>
                <a:gd name="connsiteY6" fmla="*/ 133350 h 429249"/>
                <a:gd name="connsiteX0" fmla="*/ 0 w 361950"/>
                <a:gd name="connsiteY0" fmla="*/ 109092 h 404991"/>
                <a:gd name="connsiteX1" fmla="*/ 233808 w 361950"/>
                <a:gd name="connsiteY1" fmla="*/ 0 h 404991"/>
                <a:gd name="connsiteX2" fmla="*/ 361950 w 361950"/>
                <a:gd name="connsiteY2" fmla="*/ 213867 h 404991"/>
                <a:gd name="connsiteX3" fmla="*/ 266839 w 361950"/>
                <a:gd name="connsiteY3" fmla="*/ 183850 h 404991"/>
                <a:gd name="connsiteX4" fmla="*/ 190500 w 361950"/>
                <a:gd name="connsiteY4" fmla="*/ 404367 h 404991"/>
                <a:gd name="connsiteX5" fmla="*/ 85725 w 361950"/>
                <a:gd name="connsiteY5" fmla="*/ 137667 h 404991"/>
                <a:gd name="connsiteX6" fmla="*/ 0 w 361950"/>
                <a:gd name="connsiteY6" fmla="*/ 109092 h 404991"/>
                <a:gd name="connsiteX0" fmla="*/ 181905 w 543855"/>
                <a:gd name="connsiteY0" fmla="*/ 109092 h 429798"/>
                <a:gd name="connsiteX1" fmla="*/ 415713 w 543855"/>
                <a:gd name="connsiteY1" fmla="*/ 0 h 429798"/>
                <a:gd name="connsiteX2" fmla="*/ 543855 w 543855"/>
                <a:gd name="connsiteY2" fmla="*/ 213867 h 429798"/>
                <a:gd name="connsiteX3" fmla="*/ 448744 w 543855"/>
                <a:gd name="connsiteY3" fmla="*/ 183850 h 429798"/>
                <a:gd name="connsiteX4" fmla="*/ 19050 w 543855"/>
                <a:gd name="connsiteY4" fmla="*/ 429174 h 429798"/>
                <a:gd name="connsiteX5" fmla="*/ 267630 w 543855"/>
                <a:gd name="connsiteY5" fmla="*/ 137667 h 429798"/>
                <a:gd name="connsiteX6" fmla="*/ 181905 w 543855"/>
                <a:gd name="connsiteY6" fmla="*/ 109092 h 4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55" h="429798">
                  <a:moveTo>
                    <a:pt x="181905" y="109092"/>
                  </a:moveTo>
                  <a:lnTo>
                    <a:pt x="415713" y="0"/>
                  </a:lnTo>
                  <a:lnTo>
                    <a:pt x="543855" y="213867"/>
                  </a:lnTo>
                  <a:lnTo>
                    <a:pt x="448744" y="183850"/>
                  </a:lnTo>
                  <a:cubicBezTo>
                    <a:pt x="420169" y="215600"/>
                    <a:pt x="44239" y="429798"/>
                    <a:pt x="19050" y="429174"/>
                  </a:cubicBezTo>
                  <a:cubicBezTo>
                    <a:pt x="0" y="408537"/>
                    <a:pt x="299380" y="186880"/>
                    <a:pt x="267630" y="137667"/>
                  </a:cubicBezTo>
                  <a:lnTo>
                    <a:pt x="181905" y="109092"/>
                  </a:lnTo>
                  <a:close/>
                </a:path>
              </a:pathLst>
            </a:custGeom>
            <a:solidFill>
              <a:srgbClr val="FF6600">
                <a:alpha val="40000"/>
              </a:srgbClr>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ln>
                  <a:solidFill>
                    <a:srgbClr val="FF0000"/>
                  </a:solidFill>
                </a:ln>
              </a:endParaRPr>
            </a:p>
          </p:txBody>
        </p:sp>
      </p:grpSp>
      <p:sp>
        <p:nvSpPr>
          <p:cNvPr id="530451" name="Text Box 19"/>
          <p:cNvSpPr txBox="1">
            <a:spLocks noChangeArrowheads="1"/>
          </p:cNvSpPr>
          <p:nvPr/>
        </p:nvSpPr>
        <p:spPr bwMode="auto">
          <a:xfrm>
            <a:off x="179512" y="5733256"/>
            <a:ext cx="5380618" cy="1077218"/>
          </a:xfrm>
          <a:prstGeom prst="rect">
            <a:avLst/>
          </a:prstGeom>
          <a:noFill/>
          <a:ln w="9525">
            <a:noFill/>
            <a:miter lim="800000"/>
            <a:headEnd/>
            <a:tailEnd/>
          </a:ln>
          <a:effectLst/>
        </p:spPr>
        <p:txBody>
          <a:bodyPr wrap="square">
            <a:spAutoFit/>
          </a:bodyPr>
          <a:lstStyle/>
          <a:p>
            <a:pPr algn="just" eaLnBrk="0" hangingPunct="0">
              <a:defRPr/>
            </a:pPr>
            <a:r>
              <a:rPr lang="es-ES_tradnl" sz="1600" b="1" dirty="0">
                <a:solidFill>
                  <a:schemeClr val="tx2">
                    <a:lumMod val="75000"/>
                  </a:schemeClr>
                </a:solidFill>
                <a:effectLst>
                  <a:outerShdw blurRad="38100" dist="38100" dir="2700000" algn="tl">
                    <a:srgbClr val="C0C0C0"/>
                  </a:outerShdw>
                </a:effectLst>
                <a:latin typeface="Tahoma" pitchFamily="34" charset="0"/>
              </a:rPr>
              <a:t>Se Crearon 4 centros operativos para desconcentrar los Servicios de atención a clientes con facultades </a:t>
            </a:r>
            <a:r>
              <a:rPr lang="es-ES_tradnl" sz="1600" b="1" dirty="0" smtClean="0">
                <a:solidFill>
                  <a:schemeClr val="tx2">
                    <a:lumMod val="75000"/>
                  </a:schemeClr>
                </a:solidFill>
                <a:effectLst>
                  <a:outerShdw blurRad="38100" dist="38100" dir="2700000" algn="tl">
                    <a:srgbClr val="C0C0C0"/>
                  </a:outerShdw>
                </a:effectLst>
                <a:latin typeface="Tahoma" pitchFamily="34" charset="0"/>
              </a:rPr>
              <a:t>propias, </a:t>
            </a:r>
            <a:r>
              <a:rPr lang="es-ES_tradnl" sz="1600" b="1" dirty="0">
                <a:solidFill>
                  <a:schemeClr val="tx2">
                    <a:lumMod val="75000"/>
                  </a:schemeClr>
                </a:solidFill>
                <a:effectLst>
                  <a:outerShdw blurRad="38100" dist="38100" dir="2700000" algn="tl">
                    <a:srgbClr val="C0C0C0"/>
                  </a:outerShdw>
                </a:effectLst>
                <a:latin typeface="Tahoma" pitchFamily="34" charset="0"/>
              </a:rPr>
              <a:t>para dar una atención inmediata y brindar un servicio de calidad.</a:t>
            </a:r>
          </a:p>
        </p:txBody>
      </p:sp>
      <p:sp>
        <p:nvSpPr>
          <p:cNvPr id="793621" name="Text Box 18"/>
          <p:cNvSpPr txBox="1">
            <a:spLocks noChangeArrowheads="1"/>
          </p:cNvSpPr>
          <p:nvPr/>
        </p:nvSpPr>
        <p:spPr bwMode="auto">
          <a:xfrm>
            <a:off x="6657876" y="245327"/>
            <a:ext cx="2162596" cy="461665"/>
          </a:xfrm>
          <a:prstGeom prst="rect">
            <a:avLst/>
          </a:prstGeom>
          <a:noFill/>
          <a:ln w="9525">
            <a:noFill/>
            <a:miter lim="800000"/>
            <a:headEnd/>
            <a:tailEnd/>
          </a:ln>
        </p:spPr>
        <p:txBody>
          <a:bodyPr wrap="square">
            <a:spAutoFit/>
          </a:bodyPr>
          <a:lstStyle/>
          <a:p>
            <a:pPr algn="ctr" eaLnBrk="0" hangingPunct="0"/>
            <a:r>
              <a:rPr lang="es-ES" sz="1200" b="1" dirty="0" smtClean="0">
                <a:solidFill>
                  <a:schemeClr val="bg1"/>
                </a:solidFill>
                <a:effectLst>
                  <a:outerShdw blurRad="38100" dist="38100" dir="2700000" algn="tl">
                    <a:srgbClr val="000000">
                      <a:alpha val="43137"/>
                    </a:srgbClr>
                  </a:outerShdw>
                </a:effectLst>
              </a:rPr>
              <a:t>Oficinas Centrales </a:t>
            </a:r>
          </a:p>
          <a:p>
            <a:pPr algn="ctr" eaLnBrk="0" hangingPunct="0"/>
            <a:r>
              <a:rPr lang="es-ES" sz="1200" b="1" dirty="0" smtClean="0">
                <a:solidFill>
                  <a:schemeClr val="bg1"/>
                </a:solidFill>
                <a:effectLst>
                  <a:outerShdw blurRad="38100" dist="38100" dir="2700000" algn="tl">
                    <a:srgbClr val="000000">
                      <a:alpha val="43137"/>
                    </a:srgbClr>
                  </a:outerShdw>
                </a:effectLst>
              </a:rPr>
              <a:t>C.O.  GLEZ. </a:t>
            </a:r>
            <a:r>
              <a:rPr lang="es-ES" sz="1200" b="1" dirty="0">
                <a:solidFill>
                  <a:schemeClr val="bg1"/>
                </a:solidFill>
                <a:effectLst>
                  <a:outerShdw blurRad="38100" dist="38100" dir="2700000" algn="tl">
                    <a:srgbClr val="000000">
                      <a:alpha val="43137"/>
                    </a:srgbClr>
                  </a:outerShdw>
                </a:effectLst>
              </a:rPr>
              <a:t>GALLO</a:t>
            </a:r>
          </a:p>
        </p:txBody>
      </p:sp>
      <p:sp>
        <p:nvSpPr>
          <p:cNvPr id="85" name="Text Box 18"/>
          <p:cNvSpPr txBox="1">
            <a:spLocks noChangeArrowheads="1"/>
          </p:cNvSpPr>
          <p:nvPr/>
        </p:nvSpPr>
        <p:spPr bwMode="auto">
          <a:xfrm>
            <a:off x="1259632" y="1124744"/>
            <a:ext cx="2162596" cy="461665"/>
          </a:xfrm>
          <a:prstGeom prst="rect">
            <a:avLst/>
          </a:prstGeom>
          <a:noFill/>
          <a:ln w="9525">
            <a:noFill/>
            <a:miter lim="800000"/>
            <a:headEnd/>
            <a:tailEnd/>
          </a:ln>
        </p:spPr>
        <p:txBody>
          <a:bodyPr wrap="square">
            <a:spAutoFit/>
          </a:bodyPr>
          <a:lstStyle/>
          <a:p>
            <a:pPr eaLnBrk="0" hangingPunct="0"/>
            <a:r>
              <a:rPr lang="es-ES" sz="1200" b="1" dirty="0" smtClean="0">
                <a:solidFill>
                  <a:srgbClr val="00FFFF"/>
                </a:solidFill>
                <a:effectLst>
                  <a:outerShdw blurRad="38100" dist="38100" dir="2700000" algn="tl">
                    <a:srgbClr val="000000">
                      <a:alpha val="43137"/>
                    </a:srgbClr>
                  </a:outerShdw>
                </a:effectLst>
              </a:rPr>
              <a:t>Zapopan </a:t>
            </a:r>
          </a:p>
          <a:p>
            <a:pPr eaLnBrk="0" hangingPunct="0"/>
            <a:r>
              <a:rPr lang="es-ES" sz="1200" b="1" dirty="0" smtClean="0">
                <a:solidFill>
                  <a:srgbClr val="00FFFF"/>
                </a:solidFill>
                <a:effectLst>
                  <a:outerShdw blurRad="38100" dist="38100" dir="2700000" algn="tl">
                    <a:srgbClr val="000000">
                      <a:alpha val="43137"/>
                    </a:srgbClr>
                  </a:outerShdw>
                </a:effectLst>
              </a:rPr>
              <a:t>C.O.  ÁVILA CAMACHO</a:t>
            </a:r>
            <a:endParaRPr lang="es-ES" sz="1200" b="1" dirty="0">
              <a:solidFill>
                <a:srgbClr val="00FFFF"/>
              </a:solidFill>
              <a:effectLst>
                <a:outerShdw blurRad="38100" dist="38100" dir="2700000" algn="tl">
                  <a:srgbClr val="000000">
                    <a:alpha val="43137"/>
                  </a:srgbClr>
                </a:outerShdw>
              </a:effectLst>
            </a:endParaRPr>
          </a:p>
        </p:txBody>
      </p:sp>
      <p:sp>
        <p:nvSpPr>
          <p:cNvPr id="86" name="Text Box 18"/>
          <p:cNvSpPr txBox="1">
            <a:spLocks noChangeArrowheads="1"/>
          </p:cNvSpPr>
          <p:nvPr/>
        </p:nvSpPr>
        <p:spPr bwMode="auto">
          <a:xfrm>
            <a:off x="1895356" y="3615407"/>
            <a:ext cx="1956564" cy="461665"/>
          </a:xfrm>
          <a:prstGeom prst="rect">
            <a:avLst/>
          </a:prstGeom>
          <a:noFill/>
          <a:ln w="9525">
            <a:noFill/>
            <a:miter lim="800000"/>
            <a:headEnd/>
            <a:tailEnd/>
          </a:ln>
        </p:spPr>
        <p:txBody>
          <a:bodyPr wrap="square">
            <a:spAutoFit/>
          </a:bodyPr>
          <a:lstStyle/>
          <a:p>
            <a:pPr eaLnBrk="0" hangingPunct="0"/>
            <a:r>
              <a:rPr lang="es-ES" sz="1200" b="1" dirty="0" smtClean="0">
                <a:solidFill>
                  <a:srgbClr val="00FFFF"/>
                </a:solidFill>
                <a:effectLst>
                  <a:outerShdw blurRad="38100" dist="38100" dir="2700000" algn="tl">
                    <a:srgbClr val="000000">
                      <a:alpha val="43137"/>
                    </a:srgbClr>
                  </a:outerShdw>
                </a:effectLst>
              </a:rPr>
              <a:t>Tlaquepaque </a:t>
            </a:r>
          </a:p>
          <a:p>
            <a:pPr eaLnBrk="0" hangingPunct="0"/>
            <a:r>
              <a:rPr lang="es-ES" sz="1200" b="1" dirty="0" smtClean="0">
                <a:solidFill>
                  <a:srgbClr val="00FFFF"/>
                </a:solidFill>
                <a:effectLst>
                  <a:outerShdw blurRad="38100" dist="38100" dir="2700000" algn="tl">
                    <a:srgbClr val="000000">
                      <a:alpha val="43137"/>
                    </a:srgbClr>
                  </a:outerShdw>
                </a:effectLst>
              </a:rPr>
              <a:t>C.O.  EL SAUZ</a:t>
            </a:r>
            <a:endParaRPr lang="es-ES" sz="1200" b="1" dirty="0">
              <a:solidFill>
                <a:srgbClr val="00FFFF"/>
              </a:solidFill>
              <a:effectLst>
                <a:outerShdw blurRad="38100" dist="38100" dir="2700000" algn="tl">
                  <a:srgbClr val="000000">
                    <a:alpha val="43137"/>
                  </a:srgbClr>
                </a:outerShdw>
              </a:effectLst>
            </a:endParaRPr>
          </a:p>
        </p:txBody>
      </p:sp>
      <p:sp>
        <p:nvSpPr>
          <p:cNvPr id="87" name="Text Box 18"/>
          <p:cNvSpPr txBox="1">
            <a:spLocks noChangeArrowheads="1"/>
          </p:cNvSpPr>
          <p:nvPr/>
        </p:nvSpPr>
        <p:spPr bwMode="auto">
          <a:xfrm>
            <a:off x="6732240" y="4797152"/>
            <a:ext cx="2162596" cy="461665"/>
          </a:xfrm>
          <a:prstGeom prst="rect">
            <a:avLst/>
          </a:prstGeom>
          <a:noFill/>
          <a:ln w="9525">
            <a:noFill/>
            <a:miter lim="800000"/>
            <a:headEnd/>
            <a:tailEnd/>
          </a:ln>
        </p:spPr>
        <p:txBody>
          <a:bodyPr wrap="square">
            <a:spAutoFit/>
          </a:bodyPr>
          <a:lstStyle/>
          <a:p>
            <a:pPr algn="ctr" eaLnBrk="0" hangingPunct="0"/>
            <a:r>
              <a:rPr lang="es-ES" sz="1200" b="1" dirty="0" smtClean="0">
                <a:solidFill>
                  <a:srgbClr val="0000FF"/>
                </a:solidFill>
                <a:effectLst>
                  <a:outerShdw blurRad="38100" dist="38100" dir="2700000" algn="tl">
                    <a:srgbClr val="000000">
                      <a:alpha val="43137"/>
                    </a:srgbClr>
                  </a:outerShdw>
                </a:effectLst>
              </a:rPr>
              <a:t>Tonalá</a:t>
            </a:r>
          </a:p>
          <a:p>
            <a:pPr algn="ctr" eaLnBrk="0" hangingPunct="0"/>
            <a:r>
              <a:rPr lang="es-ES" sz="1200" b="1" dirty="0" smtClean="0">
                <a:solidFill>
                  <a:srgbClr val="0000FF"/>
                </a:solidFill>
                <a:effectLst>
                  <a:outerShdw blurRad="38100" dist="38100" dir="2700000" algn="tl">
                    <a:srgbClr val="000000">
                      <a:alpha val="43137"/>
                    </a:srgbClr>
                  </a:outerShdw>
                </a:effectLst>
              </a:rPr>
              <a:t>C.O.  RÍO NILO</a:t>
            </a:r>
            <a:endParaRPr lang="es-ES" sz="1200" b="1" dirty="0">
              <a:solidFill>
                <a:srgbClr val="0000FF"/>
              </a:solidFill>
              <a:effectLst>
                <a:outerShdw blurRad="38100" dist="38100" dir="2700000" algn="tl">
                  <a:srgbClr val="000000">
                    <a:alpha val="43137"/>
                  </a:srgbClr>
                </a:outerShdw>
              </a:effectLst>
            </a:endParaRPr>
          </a:p>
        </p:txBody>
      </p:sp>
      <p:grpSp>
        <p:nvGrpSpPr>
          <p:cNvPr id="91" name="90 Grupo"/>
          <p:cNvGrpSpPr/>
          <p:nvPr/>
        </p:nvGrpSpPr>
        <p:grpSpPr>
          <a:xfrm>
            <a:off x="3923928" y="1052736"/>
            <a:ext cx="4214837" cy="3949407"/>
            <a:chOff x="3923928" y="1052736"/>
            <a:chExt cx="4214837" cy="3949407"/>
          </a:xfrm>
        </p:grpSpPr>
        <p:sp>
          <p:nvSpPr>
            <p:cNvPr id="84" name="Text Box 22"/>
            <p:cNvSpPr txBox="1">
              <a:spLocks noChangeArrowheads="1"/>
            </p:cNvSpPr>
            <p:nvPr/>
          </p:nvSpPr>
          <p:spPr bwMode="auto">
            <a:xfrm>
              <a:off x="4881550" y="2565400"/>
              <a:ext cx="1406525" cy="276999"/>
            </a:xfrm>
            <a:prstGeom prst="rect">
              <a:avLst/>
            </a:prstGeom>
            <a:noFill/>
            <a:ln w="0" algn="ctr">
              <a:noFill/>
              <a:miter lim="800000"/>
              <a:headEnd/>
              <a:tailEnd/>
            </a:ln>
            <a:effectLst/>
          </p:spPr>
          <p:txBody>
            <a:bodyPr>
              <a:spAutoFit/>
            </a:bodyPr>
            <a:lstStyle/>
            <a:p>
              <a:pPr>
                <a:spcBef>
                  <a:spcPct val="50000"/>
                </a:spcBef>
                <a:defRPr/>
              </a:pPr>
              <a:r>
                <a:rPr lang="es-MX" sz="1200" b="1" dirty="0">
                  <a:effectLst>
                    <a:outerShdw blurRad="38100" dist="38100" dir="2700000" algn="tl">
                      <a:srgbClr val="000000"/>
                    </a:outerShdw>
                  </a:effectLst>
                </a:rPr>
                <a:t>GUADALAJARA</a:t>
              </a:r>
            </a:p>
          </p:txBody>
        </p:sp>
        <p:sp>
          <p:nvSpPr>
            <p:cNvPr id="88" name="Text Box 24"/>
            <p:cNvSpPr txBox="1">
              <a:spLocks noChangeArrowheads="1"/>
            </p:cNvSpPr>
            <p:nvPr/>
          </p:nvSpPr>
          <p:spPr bwMode="auto">
            <a:xfrm>
              <a:off x="6732240" y="4077072"/>
              <a:ext cx="1406525" cy="276999"/>
            </a:xfrm>
            <a:prstGeom prst="rect">
              <a:avLst/>
            </a:prstGeom>
            <a:noFill/>
            <a:ln w="0" algn="ctr">
              <a:noFill/>
              <a:miter lim="800000"/>
              <a:headEnd/>
              <a:tailEnd/>
            </a:ln>
            <a:effectLst/>
          </p:spPr>
          <p:txBody>
            <a:bodyPr>
              <a:spAutoFit/>
            </a:bodyPr>
            <a:lstStyle/>
            <a:p>
              <a:pPr>
                <a:spcBef>
                  <a:spcPct val="50000"/>
                </a:spcBef>
                <a:defRPr/>
              </a:pPr>
              <a:r>
                <a:rPr lang="es-MX" sz="1200" b="1" dirty="0">
                  <a:effectLst>
                    <a:outerShdw blurRad="38100" dist="38100" dir="2700000" algn="tl">
                      <a:srgbClr val="000000"/>
                    </a:outerShdw>
                  </a:effectLst>
                </a:rPr>
                <a:t>TONALÁ</a:t>
              </a:r>
            </a:p>
          </p:txBody>
        </p:sp>
        <p:sp>
          <p:nvSpPr>
            <p:cNvPr id="89" name="Text Box 23"/>
            <p:cNvSpPr txBox="1">
              <a:spLocks noChangeArrowheads="1"/>
            </p:cNvSpPr>
            <p:nvPr/>
          </p:nvSpPr>
          <p:spPr bwMode="auto">
            <a:xfrm>
              <a:off x="4788024" y="4725144"/>
              <a:ext cx="1406525" cy="276999"/>
            </a:xfrm>
            <a:prstGeom prst="rect">
              <a:avLst/>
            </a:prstGeom>
            <a:noFill/>
            <a:ln w="0" algn="ctr">
              <a:noFill/>
              <a:miter lim="800000"/>
              <a:headEnd/>
              <a:tailEnd/>
            </a:ln>
            <a:effectLst/>
          </p:spPr>
          <p:txBody>
            <a:bodyPr>
              <a:spAutoFit/>
            </a:bodyPr>
            <a:lstStyle/>
            <a:p>
              <a:pPr>
                <a:spcBef>
                  <a:spcPct val="50000"/>
                </a:spcBef>
                <a:defRPr/>
              </a:pPr>
              <a:r>
                <a:rPr lang="es-MX" sz="1200" b="1" dirty="0">
                  <a:effectLst>
                    <a:outerShdw blurRad="38100" dist="38100" dir="2700000" algn="tl">
                      <a:srgbClr val="000000"/>
                    </a:outerShdw>
                  </a:effectLst>
                </a:rPr>
                <a:t>TLAQUEPAQUE </a:t>
              </a:r>
            </a:p>
          </p:txBody>
        </p:sp>
        <p:sp>
          <p:nvSpPr>
            <p:cNvPr id="90" name="Text Box 25"/>
            <p:cNvSpPr txBox="1">
              <a:spLocks noChangeArrowheads="1"/>
            </p:cNvSpPr>
            <p:nvPr/>
          </p:nvSpPr>
          <p:spPr bwMode="auto">
            <a:xfrm>
              <a:off x="3923928" y="1052736"/>
              <a:ext cx="1921633" cy="378444"/>
            </a:xfrm>
            <a:prstGeom prst="rect">
              <a:avLst/>
            </a:prstGeom>
            <a:noFill/>
            <a:ln w="0" algn="ctr">
              <a:noFill/>
              <a:miter lim="800000"/>
              <a:headEnd/>
              <a:tailEnd/>
            </a:ln>
            <a:effectLst/>
          </p:spPr>
          <p:txBody>
            <a:bodyPr>
              <a:spAutoFit/>
            </a:bodyPr>
            <a:lstStyle/>
            <a:p>
              <a:pPr>
                <a:spcBef>
                  <a:spcPct val="50000"/>
                </a:spcBef>
                <a:defRPr/>
              </a:pPr>
              <a:r>
                <a:rPr lang="es-MX" sz="1200" b="1" dirty="0">
                  <a:effectLst>
                    <a:outerShdw blurRad="38100" dist="38100" dir="2700000" algn="tl">
                      <a:srgbClr val="000000"/>
                    </a:outerShdw>
                  </a:effectLst>
                </a:rPr>
                <a:t>ZAPOPAN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dissolve">
                                      <p:cBhvr>
                                        <p:cTn id="7" dur="500"/>
                                        <p:tgtEl>
                                          <p:spTgt spid="6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dissolve">
                                      <p:cBhvr>
                                        <p:cTn id="11" dur="1000"/>
                                        <p:tgtEl>
                                          <p:spTgt spid="91"/>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wipe(left)">
                                      <p:cBhvr>
                                        <p:cTn id="15" dur="1000"/>
                                        <p:tgtEl>
                                          <p:spTgt spid="61"/>
                                        </p:tgtEl>
                                      </p:cBhvr>
                                    </p:animEffect>
                                  </p:childTnLst>
                                </p:cTn>
                              </p:par>
                            </p:childTnLst>
                          </p:cTn>
                        </p:par>
                        <p:par>
                          <p:cTn id="16" fill="hold">
                            <p:stCondLst>
                              <p:cond delay="250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1000"/>
                                        <p:tgtEl>
                                          <p:spTgt spid="8"/>
                                        </p:tgtEl>
                                      </p:cBhvr>
                                    </p:animEffect>
                                  </p:childTnLst>
                                </p:cTn>
                              </p:par>
                            </p:childTnLst>
                          </p:cTn>
                        </p:par>
                        <p:par>
                          <p:cTn id="20" fill="hold">
                            <p:stCondLst>
                              <p:cond delay="3500"/>
                            </p:stCondLst>
                            <p:childTnLst>
                              <p:par>
                                <p:cTn id="21" presetID="53" presetClass="entr" presetSubtype="0" fill="hold" grpId="0" nodeType="afterEffect">
                                  <p:stCondLst>
                                    <p:cond delay="0"/>
                                  </p:stCondLst>
                                  <p:childTnLst>
                                    <p:set>
                                      <p:cBhvr>
                                        <p:cTn id="22" dur="1" fill="hold">
                                          <p:stCondLst>
                                            <p:cond delay="0"/>
                                          </p:stCondLst>
                                        </p:cTn>
                                        <p:tgtEl>
                                          <p:spTgt spid="793621"/>
                                        </p:tgtEl>
                                        <p:attrNameLst>
                                          <p:attrName>style.visibility</p:attrName>
                                        </p:attrNameLst>
                                      </p:cBhvr>
                                      <p:to>
                                        <p:strVal val="visible"/>
                                      </p:to>
                                    </p:set>
                                    <p:anim calcmode="lin" valueType="num">
                                      <p:cBhvr>
                                        <p:cTn id="23" dur="1000" fill="hold"/>
                                        <p:tgtEl>
                                          <p:spTgt spid="793621"/>
                                        </p:tgtEl>
                                        <p:attrNameLst>
                                          <p:attrName>ppt_w</p:attrName>
                                        </p:attrNameLst>
                                      </p:cBhvr>
                                      <p:tavLst>
                                        <p:tav tm="0">
                                          <p:val>
                                            <p:fltVal val="0"/>
                                          </p:val>
                                        </p:tav>
                                        <p:tav tm="100000">
                                          <p:val>
                                            <p:strVal val="#ppt_w"/>
                                          </p:val>
                                        </p:tav>
                                      </p:tavLst>
                                    </p:anim>
                                    <p:anim calcmode="lin" valueType="num">
                                      <p:cBhvr>
                                        <p:cTn id="24" dur="1000" fill="hold"/>
                                        <p:tgtEl>
                                          <p:spTgt spid="793621"/>
                                        </p:tgtEl>
                                        <p:attrNameLst>
                                          <p:attrName>ppt_h</p:attrName>
                                        </p:attrNameLst>
                                      </p:cBhvr>
                                      <p:tavLst>
                                        <p:tav tm="0">
                                          <p:val>
                                            <p:fltVal val="0"/>
                                          </p:val>
                                        </p:tav>
                                        <p:tav tm="100000">
                                          <p:val>
                                            <p:strVal val="#ppt_h"/>
                                          </p:val>
                                        </p:tav>
                                      </p:tavLst>
                                    </p:anim>
                                    <p:animEffect transition="in" filter="fade">
                                      <p:cBhvr>
                                        <p:cTn id="25" dur="1000"/>
                                        <p:tgtEl>
                                          <p:spTgt spid="793621"/>
                                        </p:tgtEl>
                                      </p:cBhvr>
                                    </p:animEffect>
                                  </p:childTnLst>
                                </p:cTn>
                              </p:par>
                            </p:childTnLst>
                          </p:cTn>
                        </p:par>
                        <p:par>
                          <p:cTn id="26" fill="hold">
                            <p:stCondLst>
                              <p:cond delay="4500"/>
                            </p:stCondLst>
                            <p:childTnLst>
                              <p:par>
                                <p:cTn id="27" presetID="22" presetClass="entr" presetSubtype="2"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right)">
                                      <p:cBhvr>
                                        <p:cTn id="29" dur="1000"/>
                                        <p:tgtEl>
                                          <p:spTgt spid="7"/>
                                        </p:tgtEl>
                                      </p:cBhvr>
                                    </p:animEffect>
                                  </p:childTnLst>
                                </p:cTn>
                              </p:par>
                            </p:childTnLst>
                          </p:cTn>
                        </p:par>
                        <p:par>
                          <p:cTn id="30" fill="hold">
                            <p:stCondLst>
                              <p:cond delay="5500"/>
                            </p:stCondLst>
                            <p:childTnLst>
                              <p:par>
                                <p:cTn id="31" presetID="53" presetClass="entr" presetSubtype="0" fill="hold" grpId="0" nodeType="afterEffect">
                                  <p:stCondLst>
                                    <p:cond delay="0"/>
                                  </p:stCondLst>
                                  <p:childTnLst>
                                    <p:set>
                                      <p:cBhvr>
                                        <p:cTn id="32" dur="1" fill="hold">
                                          <p:stCondLst>
                                            <p:cond delay="0"/>
                                          </p:stCondLst>
                                        </p:cTn>
                                        <p:tgtEl>
                                          <p:spTgt spid="85"/>
                                        </p:tgtEl>
                                        <p:attrNameLst>
                                          <p:attrName>style.visibility</p:attrName>
                                        </p:attrNameLst>
                                      </p:cBhvr>
                                      <p:to>
                                        <p:strVal val="visible"/>
                                      </p:to>
                                    </p:set>
                                    <p:anim calcmode="lin" valueType="num">
                                      <p:cBhvr>
                                        <p:cTn id="33" dur="1000" fill="hold"/>
                                        <p:tgtEl>
                                          <p:spTgt spid="85"/>
                                        </p:tgtEl>
                                        <p:attrNameLst>
                                          <p:attrName>ppt_w</p:attrName>
                                        </p:attrNameLst>
                                      </p:cBhvr>
                                      <p:tavLst>
                                        <p:tav tm="0">
                                          <p:val>
                                            <p:fltVal val="0"/>
                                          </p:val>
                                        </p:tav>
                                        <p:tav tm="100000">
                                          <p:val>
                                            <p:strVal val="#ppt_w"/>
                                          </p:val>
                                        </p:tav>
                                      </p:tavLst>
                                    </p:anim>
                                    <p:anim calcmode="lin" valueType="num">
                                      <p:cBhvr>
                                        <p:cTn id="34" dur="1000" fill="hold"/>
                                        <p:tgtEl>
                                          <p:spTgt spid="85"/>
                                        </p:tgtEl>
                                        <p:attrNameLst>
                                          <p:attrName>ppt_h</p:attrName>
                                        </p:attrNameLst>
                                      </p:cBhvr>
                                      <p:tavLst>
                                        <p:tav tm="0">
                                          <p:val>
                                            <p:fltVal val="0"/>
                                          </p:val>
                                        </p:tav>
                                        <p:tav tm="100000">
                                          <p:val>
                                            <p:strVal val="#ppt_h"/>
                                          </p:val>
                                        </p:tav>
                                      </p:tavLst>
                                    </p:anim>
                                    <p:animEffect transition="in" filter="fade">
                                      <p:cBhvr>
                                        <p:cTn id="35" dur="1000"/>
                                        <p:tgtEl>
                                          <p:spTgt spid="85"/>
                                        </p:tgtEl>
                                      </p:cBhvr>
                                    </p:animEffect>
                                  </p:childTnLst>
                                </p:cTn>
                              </p:par>
                            </p:childTnLst>
                          </p:cTn>
                        </p:par>
                        <p:par>
                          <p:cTn id="36" fill="hold">
                            <p:stCondLst>
                              <p:cond delay="6500"/>
                            </p:stCondLst>
                            <p:childTnLst>
                              <p:par>
                                <p:cTn id="37" presetID="22" presetClass="entr" presetSubtype="2"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right)">
                                      <p:cBhvr>
                                        <p:cTn id="39" dur="1000"/>
                                        <p:tgtEl>
                                          <p:spTgt spid="6"/>
                                        </p:tgtEl>
                                      </p:cBhvr>
                                    </p:animEffect>
                                  </p:childTnLst>
                                </p:cTn>
                              </p:par>
                            </p:childTnLst>
                          </p:cTn>
                        </p:par>
                        <p:par>
                          <p:cTn id="40" fill="hold">
                            <p:stCondLst>
                              <p:cond delay="7500"/>
                            </p:stCondLst>
                            <p:childTnLst>
                              <p:par>
                                <p:cTn id="41" presetID="53" presetClass="entr" presetSubtype="0" fill="hold" grpId="0" nodeType="afterEffect">
                                  <p:stCondLst>
                                    <p:cond delay="0"/>
                                  </p:stCondLst>
                                  <p:childTnLst>
                                    <p:set>
                                      <p:cBhvr>
                                        <p:cTn id="42" dur="1" fill="hold">
                                          <p:stCondLst>
                                            <p:cond delay="0"/>
                                          </p:stCondLst>
                                        </p:cTn>
                                        <p:tgtEl>
                                          <p:spTgt spid="86"/>
                                        </p:tgtEl>
                                        <p:attrNameLst>
                                          <p:attrName>style.visibility</p:attrName>
                                        </p:attrNameLst>
                                      </p:cBhvr>
                                      <p:to>
                                        <p:strVal val="visible"/>
                                      </p:to>
                                    </p:set>
                                    <p:anim calcmode="lin" valueType="num">
                                      <p:cBhvr>
                                        <p:cTn id="43" dur="1000" fill="hold"/>
                                        <p:tgtEl>
                                          <p:spTgt spid="86"/>
                                        </p:tgtEl>
                                        <p:attrNameLst>
                                          <p:attrName>ppt_w</p:attrName>
                                        </p:attrNameLst>
                                      </p:cBhvr>
                                      <p:tavLst>
                                        <p:tav tm="0">
                                          <p:val>
                                            <p:fltVal val="0"/>
                                          </p:val>
                                        </p:tav>
                                        <p:tav tm="100000">
                                          <p:val>
                                            <p:strVal val="#ppt_w"/>
                                          </p:val>
                                        </p:tav>
                                      </p:tavLst>
                                    </p:anim>
                                    <p:anim calcmode="lin" valueType="num">
                                      <p:cBhvr>
                                        <p:cTn id="44" dur="1000" fill="hold"/>
                                        <p:tgtEl>
                                          <p:spTgt spid="86"/>
                                        </p:tgtEl>
                                        <p:attrNameLst>
                                          <p:attrName>ppt_h</p:attrName>
                                        </p:attrNameLst>
                                      </p:cBhvr>
                                      <p:tavLst>
                                        <p:tav tm="0">
                                          <p:val>
                                            <p:fltVal val="0"/>
                                          </p:val>
                                        </p:tav>
                                        <p:tav tm="100000">
                                          <p:val>
                                            <p:strVal val="#ppt_h"/>
                                          </p:val>
                                        </p:tav>
                                      </p:tavLst>
                                    </p:anim>
                                    <p:animEffect transition="in" filter="fade">
                                      <p:cBhvr>
                                        <p:cTn id="45" dur="1000"/>
                                        <p:tgtEl>
                                          <p:spTgt spid="86"/>
                                        </p:tgtEl>
                                      </p:cBhvr>
                                    </p:animEffect>
                                  </p:childTnLst>
                                </p:cTn>
                              </p:par>
                            </p:childTnLst>
                          </p:cTn>
                        </p:par>
                        <p:par>
                          <p:cTn id="46" fill="hold">
                            <p:stCondLst>
                              <p:cond delay="8500"/>
                            </p:stCondLst>
                            <p:childTnLst>
                              <p:par>
                                <p:cTn id="47" presetID="22" presetClass="entr" presetSubtype="1"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up)">
                                      <p:cBhvr>
                                        <p:cTn id="49" dur="1000"/>
                                        <p:tgtEl>
                                          <p:spTgt spid="9"/>
                                        </p:tgtEl>
                                      </p:cBhvr>
                                    </p:animEffect>
                                  </p:childTnLst>
                                </p:cTn>
                              </p:par>
                            </p:childTnLst>
                          </p:cTn>
                        </p:par>
                        <p:par>
                          <p:cTn id="50" fill="hold">
                            <p:stCondLst>
                              <p:cond delay="9500"/>
                            </p:stCondLst>
                            <p:childTnLst>
                              <p:par>
                                <p:cTn id="51" presetID="22" presetClass="entr" presetSubtype="8" fill="hold" grpId="0" nodeType="afterEffect">
                                  <p:stCondLst>
                                    <p:cond delay="0"/>
                                  </p:stCondLst>
                                  <p:childTnLst>
                                    <p:set>
                                      <p:cBhvr>
                                        <p:cTn id="52" dur="1" fill="hold">
                                          <p:stCondLst>
                                            <p:cond delay="0"/>
                                          </p:stCondLst>
                                        </p:cTn>
                                        <p:tgtEl>
                                          <p:spTgt spid="530451"/>
                                        </p:tgtEl>
                                        <p:attrNameLst>
                                          <p:attrName>style.visibility</p:attrName>
                                        </p:attrNameLst>
                                      </p:cBhvr>
                                      <p:to>
                                        <p:strVal val="visible"/>
                                      </p:to>
                                    </p:set>
                                    <p:animEffect transition="in" filter="wipe(left)">
                                      <p:cBhvr>
                                        <p:cTn id="53" dur="2000"/>
                                        <p:tgtEl>
                                          <p:spTgt spid="530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451" grpId="0"/>
      <p:bldP spid="793621" grpId="0"/>
      <p:bldP spid="85" grpId="0"/>
      <p:bldP spid="8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nvGraphicFramePr>
        <p:xfrm>
          <a:off x="384262" y="1484785"/>
          <a:ext cx="8375476" cy="4392487"/>
        </p:xfrm>
        <a:graphic>
          <a:graphicData uri="http://schemas.openxmlformats.org/drawingml/2006/table">
            <a:tbl>
              <a:tblPr>
                <a:effectLst>
                  <a:outerShdw blurRad="50800" dist="38100" dir="2700000" algn="tl" rotWithShape="0">
                    <a:prstClr val="black">
                      <a:alpha val="40000"/>
                    </a:prstClr>
                  </a:outerShdw>
                </a:effectLst>
              </a:tblPr>
              <a:tblGrid>
                <a:gridCol w="2378079"/>
                <a:gridCol w="2157671"/>
                <a:gridCol w="1844460"/>
                <a:gridCol w="1995266"/>
              </a:tblGrid>
              <a:tr h="289742">
                <a:tc gridSpan="2">
                  <a:txBody>
                    <a:bodyPr/>
                    <a:lstStyle/>
                    <a:p>
                      <a:pPr algn="r" fontAlgn="ctr"/>
                      <a:r>
                        <a:rPr lang="es-ES" sz="1800" b="1" i="0" u="none" strike="noStrike" dirty="0">
                          <a:solidFill>
                            <a:srgbClr val="000000"/>
                          </a:solidFill>
                          <a:latin typeface="Calibri"/>
                        </a:rPr>
                        <a:t>PRINCIPALES </a:t>
                      </a:r>
                      <a:r>
                        <a:rPr lang="es-ES" sz="1800" b="1" i="0" u="none" strike="noStrike" dirty="0" smtClean="0">
                          <a:solidFill>
                            <a:srgbClr val="000000"/>
                          </a:solidFill>
                          <a:latin typeface="Calibri"/>
                        </a:rPr>
                        <a:t>ÍNDICES </a:t>
                      </a:r>
                      <a:r>
                        <a:rPr lang="es-ES" sz="1800" b="1" i="0" u="none" strike="noStrike" dirty="0">
                          <a:solidFill>
                            <a:srgbClr val="000000"/>
                          </a:solidFill>
                          <a:latin typeface="Calibri"/>
                        </a:rPr>
                        <a:t>DE GESTIÓN</a:t>
                      </a:r>
                    </a:p>
                  </a:txBody>
                  <a:tcPr marL="11589" marR="11589" marT="115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es-ES"/>
                    </a:p>
                  </a:txBody>
                  <a:tcPr/>
                </a:tc>
                <a:tc>
                  <a:txBody>
                    <a:bodyPr/>
                    <a:lstStyle/>
                    <a:p>
                      <a:pPr algn="ctr" fontAlgn="ctr"/>
                      <a:r>
                        <a:rPr lang="es-ES" sz="1800" b="1" i="0" u="none" strike="noStrike" dirty="0">
                          <a:solidFill>
                            <a:srgbClr val="000000"/>
                          </a:solidFill>
                          <a:latin typeface="Calibri"/>
                        </a:rPr>
                        <a:t>Situación 2009</a:t>
                      </a:r>
                    </a:p>
                  </a:txBody>
                  <a:tcPr marL="11589" marR="11589" marT="115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s-ES" sz="1800" b="1" i="0" u="none" strike="noStrike" dirty="0">
                          <a:solidFill>
                            <a:srgbClr val="000000"/>
                          </a:solidFill>
                          <a:latin typeface="Calibri"/>
                        </a:rPr>
                        <a:t>Proyección 2011</a:t>
                      </a:r>
                    </a:p>
                  </a:txBody>
                  <a:tcPr marL="11589" marR="11589" marT="11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r>
              <a:tr h="289742">
                <a:tc>
                  <a:txBody>
                    <a:bodyPr/>
                    <a:lstStyle/>
                    <a:p>
                      <a:pPr algn="l" fontAlgn="b"/>
                      <a:r>
                        <a:rPr lang="es-ES" sz="1600" b="0" i="0" u="none" strike="noStrike" dirty="0">
                          <a:solidFill>
                            <a:srgbClr val="000000"/>
                          </a:solidFill>
                          <a:latin typeface="Calibri"/>
                        </a:rPr>
                        <a:t> </a:t>
                      </a:r>
                    </a:p>
                  </a:txBody>
                  <a:tcPr marL="11589" marR="11589" marT="11589" marB="0" anchor="b">
                    <a:lnL w="6350" cap="flat" cmpd="sng" algn="ctr">
                      <a:solidFill>
                        <a:srgbClr val="000000"/>
                      </a:solidFill>
                      <a:prstDash val="solid"/>
                      <a:round/>
                      <a:headEnd type="none" w="med" len="med"/>
                      <a:tailEnd type="none" w="med" len="med"/>
                    </a:lnL>
                    <a:lnR>
                      <a:noFill/>
                    </a:lnR>
                    <a:lnT>
                      <a:noFill/>
                    </a:lnT>
                    <a:lnB>
                      <a:noFill/>
                    </a:lnB>
                    <a:solidFill>
                      <a:srgbClr val="B6DDE8"/>
                    </a:solidFill>
                  </a:tcPr>
                </a:tc>
                <a:tc>
                  <a:txBody>
                    <a:bodyPr/>
                    <a:lstStyle/>
                    <a:p>
                      <a:pPr algn="r" fontAlgn="ctr"/>
                      <a:r>
                        <a:rPr lang="es-ES" sz="1800" b="1" i="0" u="none" strike="noStrike" dirty="0">
                          <a:solidFill>
                            <a:srgbClr val="000000"/>
                          </a:solidFill>
                          <a:latin typeface="Calibri"/>
                        </a:rPr>
                        <a:t>Cobertura de Agua</a:t>
                      </a:r>
                    </a:p>
                  </a:txBody>
                  <a:tcPr marL="11589" marR="11589" marT="11589" marB="0" anchor="ctr">
                    <a:lnL>
                      <a:noFill/>
                    </a:lnL>
                    <a:lnR>
                      <a:noFill/>
                    </a:lnR>
                    <a:lnT>
                      <a:noFill/>
                    </a:lnT>
                    <a:lnB>
                      <a:noFill/>
                    </a:lnB>
                    <a:solidFill>
                      <a:srgbClr val="B6DDE8"/>
                    </a:solidFill>
                  </a:tcPr>
                </a:tc>
                <a:tc>
                  <a:txBody>
                    <a:bodyPr/>
                    <a:lstStyle/>
                    <a:p>
                      <a:pPr algn="ctr" fontAlgn="ctr"/>
                      <a:r>
                        <a:rPr lang="es-ES" sz="1800" b="1" i="0" u="none" strike="noStrike" dirty="0">
                          <a:solidFill>
                            <a:srgbClr val="000000"/>
                          </a:solidFill>
                          <a:latin typeface="Calibri"/>
                        </a:rPr>
                        <a:t>96.30%</a:t>
                      </a:r>
                    </a:p>
                  </a:txBody>
                  <a:tcPr marL="11589" marR="11589" marT="11589" marB="0" anchor="ctr">
                    <a:lnL>
                      <a:noFill/>
                    </a:lnL>
                    <a:lnR w="6350" cap="flat" cmpd="sng" algn="ctr">
                      <a:solidFill>
                        <a:srgbClr val="000000"/>
                      </a:solidFill>
                      <a:prstDash val="solid"/>
                      <a:round/>
                      <a:headEnd type="none" w="med" len="med"/>
                      <a:tailEnd type="none" w="med" len="med"/>
                    </a:lnR>
                    <a:lnT>
                      <a:noFill/>
                    </a:lnT>
                    <a:lnB>
                      <a:noFill/>
                    </a:lnB>
                    <a:solidFill>
                      <a:srgbClr val="B6DDE8"/>
                    </a:solidFill>
                  </a:tcPr>
                </a:tc>
                <a:tc>
                  <a:txBody>
                    <a:bodyPr/>
                    <a:lstStyle/>
                    <a:p>
                      <a:pPr algn="ctr" fontAlgn="ctr"/>
                      <a:r>
                        <a:rPr lang="es-ES" sz="1800" b="1" i="0" u="none" strike="noStrike" dirty="0">
                          <a:solidFill>
                            <a:srgbClr val="000000"/>
                          </a:solidFill>
                          <a:latin typeface="Calibri"/>
                        </a:rPr>
                        <a:t>98.30%</a:t>
                      </a:r>
                    </a:p>
                  </a:txBody>
                  <a:tcPr marL="11589" marR="11589" marT="11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6DDE8"/>
                    </a:solidFill>
                  </a:tcPr>
                </a:tc>
              </a:tr>
              <a:tr h="530807">
                <a:tc gridSpan="2">
                  <a:txBody>
                    <a:bodyPr/>
                    <a:lstStyle/>
                    <a:p>
                      <a:pPr algn="r" fontAlgn="b"/>
                      <a:r>
                        <a:rPr lang="es-ES" sz="1600" b="0" i="0" u="none" strike="noStrike" dirty="0">
                          <a:solidFill>
                            <a:srgbClr val="000000"/>
                          </a:solidFill>
                          <a:latin typeface="Calibri"/>
                        </a:rPr>
                        <a:t> </a:t>
                      </a:r>
                      <a:r>
                        <a:rPr lang="es-ES" sz="1800" b="1" i="0" u="none" strike="noStrike" dirty="0" smtClean="0">
                          <a:solidFill>
                            <a:srgbClr val="000000"/>
                          </a:solidFill>
                          <a:latin typeface="Calibri"/>
                        </a:rPr>
                        <a:t>Cobertura </a:t>
                      </a:r>
                      <a:r>
                        <a:rPr lang="es-ES" sz="1800" b="1" i="0" u="none" strike="noStrike" dirty="0">
                          <a:solidFill>
                            <a:srgbClr val="000000"/>
                          </a:solidFill>
                          <a:latin typeface="Calibri"/>
                        </a:rPr>
                        <a:t>de Alcantarillado</a:t>
                      </a:r>
                    </a:p>
                  </a:txBody>
                  <a:tcPr marL="11589" marR="11589" marT="11589" marB="0" anchor="ctr">
                    <a:lnL w="6350" cap="flat" cmpd="sng" algn="ctr">
                      <a:solidFill>
                        <a:srgbClr val="000000"/>
                      </a:solidFill>
                      <a:prstDash val="solid"/>
                      <a:round/>
                      <a:headEnd type="none" w="med" len="med"/>
                      <a:tailEnd type="none" w="med" len="med"/>
                    </a:lnL>
                    <a:lnR>
                      <a:noFill/>
                    </a:lnR>
                    <a:lnT>
                      <a:noFill/>
                    </a:lnT>
                    <a:lnB>
                      <a:noFill/>
                    </a:lnB>
                    <a:solidFill>
                      <a:schemeClr val="bg1"/>
                    </a:solidFill>
                  </a:tcPr>
                </a:tc>
                <a:tc hMerge="1">
                  <a:txBody>
                    <a:bodyPr/>
                    <a:lstStyle/>
                    <a:p>
                      <a:pPr algn="r" fontAlgn="ctr"/>
                      <a:endParaRPr lang="es-ES" sz="1800" b="1" i="0" u="none" strike="noStrike" dirty="0">
                        <a:solidFill>
                          <a:srgbClr val="000000"/>
                        </a:solidFill>
                        <a:latin typeface="Calibri"/>
                      </a:endParaRPr>
                    </a:p>
                  </a:txBody>
                  <a:tcPr marL="11589" marR="11589" marT="11589" marB="0" anchor="ctr">
                    <a:lnL>
                      <a:noFill/>
                    </a:lnL>
                    <a:lnR>
                      <a:noFill/>
                    </a:lnR>
                    <a:lnT>
                      <a:noFill/>
                    </a:lnT>
                    <a:lnB>
                      <a:noFill/>
                    </a:lnB>
                    <a:solidFill>
                      <a:schemeClr val="bg1"/>
                    </a:solidFill>
                  </a:tcPr>
                </a:tc>
                <a:tc>
                  <a:txBody>
                    <a:bodyPr/>
                    <a:lstStyle/>
                    <a:p>
                      <a:pPr algn="ctr" fontAlgn="ctr"/>
                      <a:r>
                        <a:rPr lang="es-ES" sz="1800" b="1" i="0" u="none" strike="noStrike" dirty="0">
                          <a:solidFill>
                            <a:srgbClr val="000000"/>
                          </a:solidFill>
                          <a:latin typeface="Calibri"/>
                        </a:rPr>
                        <a:t>93.40%</a:t>
                      </a:r>
                    </a:p>
                  </a:txBody>
                  <a:tcPr marL="11589" marR="11589" marT="11589" marB="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s-ES" sz="1800" b="1" i="0" u="none" strike="noStrike" dirty="0">
                          <a:solidFill>
                            <a:srgbClr val="000000"/>
                          </a:solidFill>
                          <a:latin typeface="Calibri"/>
                        </a:rPr>
                        <a:t>95.40%</a:t>
                      </a:r>
                    </a:p>
                  </a:txBody>
                  <a:tcPr marL="11589" marR="11589" marT="11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r>
              <a:tr h="530807">
                <a:tc gridSpan="2">
                  <a:txBody>
                    <a:bodyPr/>
                    <a:lstStyle/>
                    <a:p>
                      <a:pPr algn="r" fontAlgn="b"/>
                      <a:r>
                        <a:rPr lang="es-ES" sz="1800" b="1" i="0" u="none" strike="noStrike" dirty="0" smtClean="0">
                          <a:solidFill>
                            <a:srgbClr val="000000"/>
                          </a:solidFill>
                          <a:latin typeface="Calibri"/>
                        </a:rPr>
                        <a:t>Cobertura </a:t>
                      </a:r>
                      <a:r>
                        <a:rPr lang="es-ES" sz="1800" b="1" i="0" u="none" strike="noStrike" dirty="0">
                          <a:solidFill>
                            <a:srgbClr val="000000"/>
                          </a:solidFill>
                          <a:latin typeface="Calibri"/>
                        </a:rPr>
                        <a:t>de </a:t>
                      </a:r>
                      <a:r>
                        <a:rPr lang="es-ES" sz="1800" b="1" i="0" u="none" strike="noStrike" dirty="0" err="1">
                          <a:solidFill>
                            <a:srgbClr val="000000"/>
                          </a:solidFill>
                          <a:latin typeface="Calibri"/>
                        </a:rPr>
                        <a:t>Macromedición</a:t>
                      </a:r>
                      <a:endParaRPr lang="es-ES" sz="1800" b="1" i="0" u="none" strike="noStrike" dirty="0">
                        <a:solidFill>
                          <a:srgbClr val="000000"/>
                        </a:solidFill>
                        <a:latin typeface="Calibri"/>
                      </a:endParaRPr>
                    </a:p>
                  </a:txBody>
                  <a:tcPr marL="11589" marR="11589" marT="11589" marB="0" anchor="ctr">
                    <a:lnL w="6350" cap="flat" cmpd="sng" algn="ctr">
                      <a:solidFill>
                        <a:srgbClr val="000000"/>
                      </a:solidFill>
                      <a:prstDash val="solid"/>
                      <a:round/>
                      <a:headEnd type="none" w="med" len="med"/>
                      <a:tailEnd type="none" w="med" len="med"/>
                    </a:lnL>
                    <a:lnR>
                      <a:noFill/>
                    </a:lnR>
                    <a:lnT>
                      <a:noFill/>
                    </a:lnT>
                    <a:lnB>
                      <a:noFill/>
                    </a:lnB>
                    <a:solidFill>
                      <a:srgbClr val="B6DDE8"/>
                    </a:solidFill>
                  </a:tcPr>
                </a:tc>
                <a:tc hMerge="1">
                  <a:txBody>
                    <a:bodyPr/>
                    <a:lstStyle/>
                    <a:p>
                      <a:pPr algn="r" fontAlgn="ctr"/>
                      <a:endParaRPr lang="es-ES" sz="1800" b="1" i="0" u="none" strike="noStrike" dirty="0">
                        <a:solidFill>
                          <a:srgbClr val="000000"/>
                        </a:solidFill>
                        <a:latin typeface="Calibri"/>
                      </a:endParaRPr>
                    </a:p>
                  </a:txBody>
                  <a:tcPr marL="11589" marR="11589" marT="11589" marB="0" anchor="ctr">
                    <a:lnL>
                      <a:noFill/>
                    </a:lnL>
                    <a:lnR>
                      <a:noFill/>
                    </a:lnR>
                    <a:lnT>
                      <a:noFill/>
                    </a:lnT>
                    <a:lnB>
                      <a:noFill/>
                    </a:lnB>
                    <a:solidFill>
                      <a:srgbClr val="B6DDE8"/>
                    </a:solidFill>
                  </a:tcPr>
                </a:tc>
                <a:tc>
                  <a:txBody>
                    <a:bodyPr/>
                    <a:lstStyle/>
                    <a:p>
                      <a:pPr algn="ctr" fontAlgn="ctr"/>
                      <a:r>
                        <a:rPr lang="es-ES" sz="1800" b="1" i="0" u="none" strike="noStrike">
                          <a:solidFill>
                            <a:srgbClr val="000000"/>
                          </a:solidFill>
                          <a:latin typeface="Calibri"/>
                        </a:rPr>
                        <a:t>50.92%</a:t>
                      </a:r>
                    </a:p>
                  </a:txBody>
                  <a:tcPr marL="11589" marR="11589" marT="11589" marB="0" anchor="ctr">
                    <a:lnL>
                      <a:noFill/>
                    </a:lnL>
                    <a:lnR w="6350" cap="flat" cmpd="sng" algn="ctr">
                      <a:solidFill>
                        <a:srgbClr val="000000"/>
                      </a:solidFill>
                      <a:prstDash val="solid"/>
                      <a:round/>
                      <a:headEnd type="none" w="med" len="med"/>
                      <a:tailEnd type="none" w="med" len="med"/>
                    </a:lnR>
                    <a:lnT>
                      <a:noFill/>
                    </a:lnT>
                    <a:lnB>
                      <a:noFill/>
                    </a:lnB>
                    <a:solidFill>
                      <a:srgbClr val="B6DDE8"/>
                    </a:solidFill>
                  </a:tcPr>
                </a:tc>
                <a:tc>
                  <a:txBody>
                    <a:bodyPr/>
                    <a:lstStyle/>
                    <a:p>
                      <a:pPr algn="ctr" fontAlgn="ctr"/>
                      <a:r>
                        <a:rPr lang="es-ES" sz="1800" b="1" i="0" u="none" strike="noStrike">
                          <a:solidFill>
                            <a:srgbClr val="000000"/>
                          </a:solidFill>
                          <a:latin typeface="Calibri"/>
                        </a:rPr>
                        <a:t>70.00%</a:t>
                      </a:r>
                    </a:p>
                  </a:txBody>
                  <a:tcPr marL="11589" marR="11589" marT="11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6DDE8"/>
                    </a:solidFill>
                  </a:tcPr>
                </a:tc>
              </a:tr>
              <a:tr h="530807">
                <a:tc gridSpan="2">
                  <a:txBody>
                    <a:bodyPr/>
                    <a:lstStyle/>
                    <a:p>
                      <a:pPr algn="r" fontAlgn="b"/>
                      <a:r>
                        <a:rPr lang="es-ES" sz="1600" b="0" i="0" u="none" strike="noStrike" dirty="0">
                          <a:solidFill>
                            <a:srgbClr val="000000"/>
                          </a:solidFill>
                          <a:latin typeface="Calibri"/>
                        </a:rPr>
                        <a:t> </a:t>
                      </a:r>
                      <a:r>
                        <a:rPr lang="es-ES" sz="1800" b="1" i="0" u="none" strike="noStrike" dirty="0" smtClean="0">
                          <a:solidFill>
                            <a:srgbClr val="000000"/>
                          </a:solidFill>
                          <a:latin typeface="Calibri"/>
                        </a:rPr>
                        <a:t>Cobertura </a:t>
                      </a:r>
                      <a:r>
                        <a:rPr lang="es-ES" sz="1800" b="1" i="0" u="none" strike="noStrike" dirty="0">
                          <a:solidFill>
                            <a:srgbClr val="000000"/>
                          </a:solidFill>
                          <a:latin typeface="Calibri"/>
                        </a:rPr>
                        <a:t>de </a:t>
                      </a:r>
                      <a:r>
                        <a:rPr lang="es-ES" sz="1800" b="1" i="0" u="none" strike="noStrike" dirty="0" err="1">
                          <a:solidFill>
                            <a:srgbClr val="000000"/>
                          </a:solidFill>
                          <a:latin typeface="Calibri"/>
                        </a:rPr>
                        <a:t>Micromedición</a:t>
                      </a:r>
                      <a:endParaRPr lang="es-ES" sz="1800" b="1" i="0" u="none" strike="noStrike" dirty="0">
                        <a:solidFill>
                          <a:srgbClr val="000000"/>
                        </a:solidFill>
                        <a:latin typeface="Calibri"/>
                      </a:endParaRPr>
                    </a:p>
                  </a:txBody>
                  <a:tcPr marL="11589" marR="11589" marT="11589" marB="0" anchor="ctr">
                    <a:lnL w="6350" cap="flat" cmpd="sng" algn="ctr">
                      <a:solidFill>
                        <a:srgbClr val="000000"/>
                      </a:solidFill>
                      <a:prstDash val="solid"/>
                      <a:round/>
                      <a:headEnd type="none" w="med" len="med"/>
                      <a:tailEnd type="none" w="med" len="med"/>
                    </a:lnL>
                    <a:lnR>
                      <a:noFill/>
                    </a:lnR>
                    <a:lnT>
                      <a:noFill/>
                    </a:lnT>
                    <a:lnB>
                      <a:noFill/>
                    </a:lnB>
                    <a:solidFill>
                      <a:schemeClr val="bg1"/>
                    </a:solidFill>
                  </a:tcPr>
                </a:tc>
                <a:tc hMerge="1">
                  <a:txBody>
                    <a:bodyPr/>
                    <a:lstStyle/>
                    <a:p>
                      <a:pPr algn="r" fontAlgn="ctr"/>
                      <a:endParaRPr lang="es-ES" sz="1800" b="1" i="0" u="none" strike="noStrike" dirty="0">
                        <a:solidFill>
                          <a:srgbClr val="000000"/>
                        </a:solidFill>
                        <a:latin typeface="Calibri"/>
                      </a:endParaRPr>
                    </a:p>
                  </a:txBody>
                  <a:tcPr marL="11589" marR="11589" marT="11589" marB="0" anchor="ctr">
                    <a:lnL>
                      <a:noFill/>
                    </a:lnL>
                    <a:lnR>
                      <a:noFill/>
                    </a:lnR>
                    <a:lnT>
                      <a:noFill/>
                    </a:lnT>
                    <a:lnB>
                      <a:noFill/>
                    </a:lnB>
                    <a:solidFill>
                      <a:schemeClr val="bg1"/>
                    </a:solidFill>
                  </a:tcPr>
                </a:tc>
                <a:tc>
                  <a:txBody>
                    <a:bodyPr/>
                    <a:lstStyle/>
                    <a:p>
                      <a:pPr algn="ctr" fontAlgn="ctr"/>
                      <a:r>
                        <a:rPr lang="es-ES" sz="1800" b="1" i="0" u="none" strike="noStrike" dirty="0">
                          <a:solidFill>
                            <a:srgbClr val="000000"/>
                          </a:solidFill>
                          <a:latin typeface="Calibri"/>
                        </a:rPr>
                        <a:t>89.63%</a:t>
                      </a:r>
                    </a:p>
                  </a:txBody>
                  <a:tcPr marL="11589" marR="11589" marT="11589" marB="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s-ES" sz="1800" b="1" i="0" u="none" strike="noStrike" dirty="0">
                          <a:solidFill>
                            <a:srgbClr val="000000"/>
                          </a:solidFill>
                          <a:latin typeface="Calibri"/>
                        </a:rPr>
                        <a:t>92.00%</a:t>
                      </a:r>
                    </a:p>
                  </a:txBody>
                  <a:tcPr marL="11589" marR="11589" marT="11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r>
              <a:tr h="289742">
                <a:tc>
                  <a:txBody>
                    <a:bodyPr/>
                    <a:lstStyle/>
                    <a:p>
                      <a:pPr algn="l" fontAlgn="b"/>
                      <a:r>
                        <a:rPr lang="es-ES" sz="1600" b="0" i="0" u="none" strike="noStrike">
                          <a:solidFill>
                            <a:srgbClr val="000000"/>
                          </a:solidFill>
                          <a:latin typeface="Calibri"/>
                        </a:rPr>
                        <a:t> </a:t>
                      </a:r>
                    </a:p>
                  </a:txBody>
                  <a:tcPr marL="11589" marR="11589" marT="11589" marB="0" anchor="b">
                    <a:lnL w="6350" cap="flat" cmpd="sng" algn="ctr">
                      <a:solidFill>
                        <a:srgbClr val="000000"/>
                      </a:solidFill>
                      <a:prstDash val="solid"/>
                      <a:round/>
                      <a:headEnd type="none" w="med" len="med"/>
                      <a:tailEnd type="none" w="med" len="med"/>
                    </a:lnL>
                    <a:lnR>
                      <a:noFill/>
                    </a:lnR>
                    <a:lnT>
                      <a:noFill/>
                    </a:lnT>
                    <a:lnB>
                      <a:noFill/>
                    </a:lnB>
                    <a:solidFill>
                      <a:srgbClr val="B6DDE8"/>
                    </a:solidFill>
                  </a:tcPr>
                </a:tc>
                <a:tc>
                  <a:txBody>
                    <a:bodyPr/>
                    <a:lstStyle/>
                    <a:p>
                      <a:pPr algn="r" fontAlgn="ctr"/>
                      <a:r>
                        <a:rPr lang="es-ES" sz="1800" b="1" i="0" u="none" strike="noStrike">
                          <a:solidFill>
                            <a:srgbClr val="000000"/>
                          </a:solidFill>
                          <a:latin typeface="Calibri"/>
                        </a:rPr>
                        <a:t>Agua no contabilizada</a:t>
                      </a:r>
                    </a:p>
                  </a:txBody>
                  <a:tcPr marL="11589" marR="11589" marT="11589" marB="0" anchor="ctr">
                    <a:lnL>
                      <a:noFill/>
                    </a:lnL>
                    <a:lnR>
                      <a:noFill/>
                    </a:lnR>
                    <a:lnT>
                      <a:noFill/>
                    </a:lnT>
                    <a:lnB>
                      <a:noFill/>
                    </a:lnB>
                    <a:solidFill>
                      <a:srgbClr val="B6DDE8"/>
                    </a:solidFill>
                  </a:tcPr>
                </a:tc>
                <a:tc>
                  <a:txBody>
                    <a:bodyPr/>
                    <a:lstStyle/>
                    <a:p>
                      <a:pPr algn="ctr" fontAlgn="ctr"/>
                      <a:r>
                        <a:rPr lang="es-ES" sz="1800" b="1" i="0" u="none" strike="noStrike" dirty="0">
                          <a:solidFill>
                            <a:srgbClr val="000000"/>
                          </a:solidFill>
                          <a:latin typeface="Calibri"/>
                        </a:rPr>
                        <a:t>34.67%</a:t>
                      </a:r>
                    </a:p>
                  </a:txBody>
                  <a:tcPr marL="11589" marR="11589" marT="11589" marB="0" anchor="ctr">
                    <a:lnL>
                      <a:noFill/>
                    </a:lnL>
                    <a:lnR w="6350" cap="flat" cmpd="sng" algn="ctr">
                      <a:solidFill>
                        <a:srgbClr val="000000"/>
                      </a:solidFill>
                      <a:prstDash val="solid"/>
                      <a:round/>
                      <a:headEnd type="none" w="med" len="med"/>
                      <a:tailEnd type="none" w="med" len="med"/>
                    </a:lnR>
                    <a:lnT>
                      <a:noFill/>
                    </a:lnT>
                    <a:lnB>
                      <a:noFill/>
                    </a:lnB>
                    <a:solidFill>
                      <a:srgbClr val="B6DDE8"/>
                    </a:solidFill>
                  </a:tcPr>
                </a:tc>
                <a:tc>
                  <a:txBody>
                    <a:bodyPr/>
                    <a:lstStyle/>
                    <a:p>
                      <a:pPr algn="ctr" fontAlgn="ctr"/>
                      <a:r>
                        <a:rPr lang="es-ES" sz="1800" b="1" i="0" u="none" strike="noStrike">
                          <a:solidFill>
                            <a:srgbClr val="000000"/>
                          </a:solidFill>
                          <a:latin typeface="Calibri"/>
                        </a:rPr>
                        <a:t>33.17%</a:t>
                      </a:r>
                    </a:p>
                  </a:txBody>
                  <a:tcPr marL="11589" marR="11589" marT="11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6DDE8"/>
                    </a:solidFill>
                  </a:tcPr>
                </a:tc>
              </a:tr>
              <a:tr h="530807">
                <a:tc gridSpan="2">
                  <a:txBody>
                    <a:bodyPr/>
                    <a:lstStyle/>
                    <a:p>
                      <a:pPr algn="l" fontAlgn="b"/>
                      <a:r>
                        <a:rPr lang="es-ES" sz="1600" b="0" i="0" u="none" strike="noStrike" dirty="0">
                          <a:solidFill>
                            <a:srgbClr val="000000"/>
                          </a:solidFill>
                          <a:latin typeface="Calibri"/>
                        </a:rPr>
                        <a:t> </a:t>
                      </a:r>
                    </a:p>
                    <a:p>
                      <a:pPr algn="r" fontAlgn="ctr"/>
                      <a:r>
                        <a:rPr lang="es-ES" sz="1800" b="1" i="0" u="none" strike="noStrike" dirty="0">
                          <a:solidFill>
                            <a:srgbClr val="000000"/>
                          </a:solidFill>
                          <a:latin typeface="Calibri"/>
                        </a:rPr>
                        <a:t>Continuidad del Servicio</a:t>
                      </a:r>
                    </a:p>
                  </a:txBody>
                  <a:tcPr marL="11589" marR="11589" marT="11589" marB="0" anchor="ctr">
                    <a:lnL w="6350" cap="flat" cmpd="sng" algn="ctr">
                      <a:solidFill>
                        <a:srgbClr val="000000"/>
                      </a:solidFill>
                      <a:prstDash val="solid"/>
                      <a:round/>
                      <a:headEnd type="none" w="med" len="med"/>
                      <a:tailEnd type="none" w="med" len="med"/>
                    </a:lnL>
                    <a:lnR>
                      <a:noFill/>
                    </a:lnR>
                    <a:lnT>
                      <a:noFill/>
                    </a:lnT>
                    <a:lnB>
                      <a:noFill/>
                    </a:lnB>
                    <a:solidFill>
                      <a:schemeClr val="bg1"/>
                    </a:solidFill>
                  </a:tcPr>
                </a:tc>
                <a:tc hMerge="1">
                  <a:txBody>
                    <a:bodyPr/>
                    <a:lstStyle/>
                    <a:p>
                      <a:pPr algn="r" fontAlgn="ctr"/>
                      <a:endParaRPr lang="es-ES" sz="1800" b="1" i="0" u="none" strike="noStrike" dirty="0">
                        <a:solidFill>
                          <a:srgbClr val="000000"/>
                        </a:solidFill>
                        <a:latin typeface="Calibri"/>
                      </a:endParaRPr>
                    </a:p>
                  </a:txBody>
                  <a:tcPr marL="11589" marR="11589" marT="11589" marB="0" anchor="ctr">
                    <a:lnL>
                      <a:noFill/>
                    </a:lnL>
                    <a:lnR>
                      <a:noFill/>
                    </a:lnR>
                    <a:lnT>
                      <a:noFill/>
                    </a:lnT>
                    <a:lnB>
                      <a:noFill/>
                    </a:lnB>
                    <a:solidFill>
                      <a:schemeClr val="bg1"/>
                    </a:solidFill>
                  </a:tcPr>
                </a:tc>
                <a:tc>
                  <a:txBody>
                    <a:bodyPr/>
                    <a:lstStyle/>
                    <a:p>
                      <a:pPr algn="ctr" fontAlgn="ctr"/>
                      <a:r>
                        <a:rPr lang="es-ES" sz="1800" b="1" i="0" u="none" strike="noStrike" dirty="0">
                          <a:solidFill>
                            <a:srgbClr val="000000"/>
                          </a:solidFill>
                          <a:latin typeface="Calibri"/>
                        </a:rPr>
                        <a:t>100.00%</a:t>
                      </a:r>
                    </a:p>
                  </a:txBody>
                  <a:tcPr marL="11589" marR="11589" marT="11589" marB="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s-ES" sz="1800" b="1" i="0" u="none" strike="noStrike" dirty="0">
                          <a:solidFill>
                            <a:srgbClr val="000000"/>
                          </a:solidFill>
                          <a:latin typeface="Calibri"/>
                        </a:rPr>
                        <a:t>100.00%</a:t>
                      </a:r>
                    </a:p>
                  </a:txBody>
                  <a:tcPr marL="11589" marR="11589" marT="11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r>
              <a:tr h="289742">
                <a:tc>
                  <a:txBody>
                    <a:bodyPr/>
                    <a:lstStyle/>
                    <a:p>
                      <a:pPr algn="l" fontAlgn="b"/>
                      <a:r>
                        <a:rPr lang="es-ES" sz="1600" b="0" i="0" u="none" strike="noStrike">
                          <a:solidFill>
                            <a:srgbClr val="000000"/>
                          </a:solidFill>
                          <a:latin typeface="Calibri"/>
                        </a:rPr>
                        <a:t> </a:t>
                      </a:r>
                    </a:p>
                  </a:txBody>
                  <a:tcPr marL="11589" marR="11589" marT="11589" marB="0" anchor="b">
                    <a:lnL w="6350" cap="flat" cmpd="sng" algn="ctr">
                      <a:solidFill>
                        <a:srgbClr val="000000"/>
                      </a:solidFill>
                      <a:prstDash val="solid"/>
                      <a:round/>
                      <a:headEnd type="none" w="med" len="med"/>
                      <a:tailEnd type="none" w="med" len="med"/>
                    </a:lnL>
                    <a:lnR>
                      <a:noFill/>
                    </a:lnR>
                    <a:lnT>
                      <a:noFill/>
                    </a:lnT>
                    <a:lnB>
                      <a:noFill/>
                    </a:lnB>
                    <a:solidFill>
                      <a:srgbClr val="B6DDE8"/>
                    </a:solidFill>
                  </a:tcPr>
                </a:tc>
                <a:tc>
                  <a:txBody>
                    <a:bodyPr/>
                    <a:lstStyle/>
                    <a:p>
                      <a:pPr algn="r" fontAlgn="ctr"/>
                      <a:r>
                        <a:rPr lang="es-ES" sz="1800" b="1" i="0" u="none" strike="noStrike" dirty="0">
                          <a:solidFill>
                            <a:srgbClr val="000000"/>
                          </a:solidFill>
                          <a:latin typeface="Calibri"/>
                        </a:rPr>
                        <a:t>Eficiencia Comercial</a:t>
                      </a:r>
                    </a:p>
                  </a:txBody>
                  <a:tcPr marL="11589" marR="11589" marT="11589" marB="0" anchor="ctr">
                    <a:lnL>
                      <a:noFill/>
                    </a:lnL>
                    <a:lnR>
                      <a:noFill/>
                    </a:lnR>
                    <a:lnT>
                      <a:noFill/>
                    </a:lnT>
                    <a:lnB>
                      <a:noFill/>
                    </a:lnB>
                    <a:solidFill>
                      <a:srgbClr val="B6DDE8"/>
                    </a:solidFill>
                  </a:tcPr>
                </a:tc>
                <a:tc>
                  <a:txBody>
                    <a:bodyPr/>
                    <a:lstStyle/>
                    <a:p>
                      <a:pPr algn="ctr" fontAlgn="ctr"/>
                      <a:r>
                        <a:rPr lang="es-ES" sz="1800" b="1" i="0" u="none" strike="noStrike" dirty="0">
                          <a:solidFill>
                            <a:srgbClr val="000000"/>
                          </a:solidFill>
                          <a:latin typeface="Calibri"/>
                        </a:rPr>
                        <a:t>65.90%</a:t>
                      </a:r>
                    </a:p>
                  </a:txBody>
                  <a:tcPr marL="11589" marR="11589" marT="11589" marB="0" anchor="ctr">
                    <a:lnL>
                      <a:noFill/>
                    </a:lnL>
                    <a:lnR w="6350" cap="flat" cmpd="sng" algn="ctr">
                      <a:solidFill>
                        <a:srgbClr val="000000"/>
                      </a:solidFill>
                      <a:prstDash val="solid"/>
                      <a:round/>
                      <a:headEnd type="none" w="med" len="med"/>
                      <a:tailEnd type="none" w="med" len="med"/>
                    </a:lnR>
                    <a:lnT>
                      <a:noFill/>
                    </a:lnT>
                    <a:lnB>
                      <a:noFill/>
                    </a:lnB>
                    <a:solidFill>
                      <a:srgbClr val="B6DDE8"/>
                    </a:solidFill>
                  </a:tcPr>
                </a:tc>
                <a:tc>
                  <a:txBody>
                    <a:bodyPr/>
                    <a:lstStyle/>
                    <a:p>
                      <a:pPr algn="ctr" fontAlgn="ctr"/>
                      <a:r>
                        <a:rPr lang="es-ES" sz="1800" b="1" i="0" u="none" strike="noStrike">
                          <a:solidFill>
                            <a:srgbClr val="000000"/>
                          </a:solidFill>
                          <a:latin typeface="Calibri"/>
                        </a:rPr>
                        <a:t>72.90%</a:t>
                      </a:r>
                    </a:p>
                  </a:txBody>
                  <a:tcPr marL="11589" marR="11589" marT="11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6DDE8"/>
                    </a:solidFill>
                  </a:tcPr>
                </a:tc>
              </a:tr>
              <a:tr h="289742">
                <a:tc>
                  <a:txBody>
                    <a:bodyPr/>
                    <a:lstStyle/>
                    <a:p>
                      <a:pPr algn="l" fontAlgn="b"/>
                      <a:r>
                        <a:rPr lang="es-ES" sz="1600" b="0" i="0" u="none" strike="noStrike">
                          <a:solidFill>
                            <a:srgbClr val="000000"/>
                          </a:solidFill>
                          <a:latin typeface="Calibri"/>
                        </a:rPr>
                        <a:t> </a:t>
                      </a:r>
                    </a:p>
                  </a:txBody>
                  <a:tcPr marL="11589" marR="11589" marT="11589"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ctr"/>
                      <a:r>
                        <a:rPr lang="es-ES" sz="1800" b="1" i="0" u="none" strike="noStrike">
                          <a:solidFill>
                            <a:srgbClr val="000000"/>
                          </a:solidFill>
                          <a:latin typeface="Calibri"/>
                        </a:rPr>
                        <a:t>Eficiencia Física</a:t>
                      </a:r>
                    </a:p>
                  </a:txBody>
                  <a:tcPr marL="11589" marR="11589" marT="11589" marB="0" anchor="ctr">
                    <a:lnL>
                      <a:noFill/>
                    </a:lnL>
                    <a:lnR>
                      <a:noFill/>
                    </a:lnR>
                    <a:lnT>
                      <a:noFill/>
                    </a:lnT>
                    <a:lnB>
                      <a:noFill/>
                    </a:lnB>
                    <a:solidFill>
                      <a:schemeClr val="bg1"/>
                    </a:solidFill>
                  </a:tcPr>
                </a:tc>
                <a:tc>
                  <a:txBody>
                    <a:bodyPr/>
                    <a:lstStyle/>
                    <a:p>
                      <a:pPr algn="ctr" fontAlgn="ctr"/>
                      <a:r>
                        <a:rPr lang="es-ES" sz="1800" b="1" i="0" u="none" strike="noStrike">
                          <a:solidFill>
                            <a:srgbClr val="000000"/>
                          </a:solidFill>
                          <a:latin typeface="Calibri"/>
                        </a:rPr>
                        <a:t>65.33%</a:t>
                      </a:r>
                    </a:p>
                  </a:txBody>
                  <a:tcPr marL="11589" marR="11589" marT="11589" marB="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s-ES" sz="1800" b="1" i="0" u="none" strike="noStrike" dirty="0">
                          <a:solidFill>
                            <a:srgbClr val="000000"/>
                          </a:solidFill>
                          <a:latin typeface="Calibri"/>
                        </a:rPr>
                        <a:t>66.83%</a:t>
                      </a:r>
                    </a:p>
                  </a:txBody>
                  <a:tcPr marL="11589" marR="11589" marT="11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r>
              <a:tr h="289742">
                <a:tc>
                  <a:txBody>
                    <a:bodyPr/>
                    <a:lstStyle/>
                    <a:p>
                      <a:pPr algn="l" fontAlgn="b"/>
                      <a:r>
                        <a:rPr lang="es-ES" sz="1600" b="0" i="0" u="none" strike="noStrike">
                          <a:solidFill>
                            <a:srgbClr val="000000"/>
                          </a:solidFill>
                          <a:latin typeface="Calibri"/>
                        </a:rPr>
                        <a:t> </a:t>
                      </a:r>
                    </a:p>
                  </a:txBody>
                  <a:tcPr marL="11589" marR="11589" marT="11589" marB="0" anchor="b">
                    <a:lnL w="6350" cap="flat" cmpd="sng" algn="ctr">
                      <a:solidFill>
                        <a:srgbClr val="000000"/>
                      </a:solidFill>
                      <a:prstDash val="solid"/>
                      <a:round/>
                      <a:headEnd type="none" w="med" len="med"/>
                      <a:tailEnd type="none" w="med" len="med"/>
                    </a:lnL>
                    <a:lnR>
                      <a:noFill/>
                    </a:lnR>
                    <a:lnT>
                      <a:noFill/>
                    </a:lnT>
                    <a:lnB>
                      <a:noFill/>
                    </a:lnB>
                    <a:solidFill>
                      <a:srgbClr val="B6DDE8"/>
                    </a:solidFill>
                  </a:tcPr>
                </a:tc>
                <a:tc>
                  <a:txBody>
                    <a:bodyPr/>
                    <a:lstStyle/>
                    <a:p>
                      <a:pPr algn="r" fontAlgn="ctr"/>
                      <a:r>
                        <a:rPr lang="es-ES" sz="1800" b="1" i="0" u="none" strike="noStrike" dirty="0">
                          <a:solidFill>
                            <a:srgbClr val="000000"/>
                          </a:solidFill>
                          <a:latin typeface="Calibri"/>
                        </a:rPr>
                        <a:t>Eficiencia Global</a:t>
                      </a:r>
                    </a:p>
                  </a:txBody>
                  <a:tcPr marL="11589" marR="11589" marT="11589" marB="0" anchor="ctr">
                    <a:lnL>
                      <a:noFill/>
                    </a:lnL>
                    <a:lnR>
                      <a:noFill/>
                    </a:lnR>
                    <a:lnT>
                      <a:noFill/>
                    </a:lnT>
                    <a:lnB>
                      <a:noFill/>
                    </a:lnB>
                    <a:solidFill>
                      <a:srgbClr val="B6DDE8"/>
                    </a:solidFill>
                  </a:tcPr>
                </a:tc>
                <a:tc>
                  <a:txBody>
                    <a:bodyPr/>
                    <a:lstStyle/>
                    <a:p>
                      <a:pPr algn="ctr" fontAlgn="ctr"/>
                      <a:r>
                        <a:rPr lang="es-ES" sz="1800" b="1" i="0" u="none" strike="noStrike" dirty="0">
                          <a:solidFill>
                            <a:srgbClr val="000000"/>
                          </a:solidFill>
                          <a:latin typeface="Calibri"/>
                        </a:rPr>
                        <a:t>43.05%</a:t>
                      </a:r>
                    </a:p>
                  </a:txBody>
                  <a:tcPr marL="11589" marR="11589" marT="11589" marB="0" anchor="ctr">
                    <a:lnL>
                      <a:noFill/>
                    </a:lnL>
                    <a:lnR w="6350" cap="flat" cmpd="sng" algn="ctr">
                      <a:solidFill>
                        <a:srgbClr val="000000"/>
                      </a:solidFill>
                      <a:prstDash val="solid"/>
                      <a:round/>
                      <a:headEnd type="none" w="med" len="med"/>
                      <a:tailEnd type="none" w="med" len="med"/>
                    </a:lnR>
                    <a:lnT>
                      <a:noFill/>
                    </a:lnT>
                    <a:lnB>
                      <a:noFill/>
                    </a:lnB>
                    <a:solidFill>
                      <a:srgbClr val="B6DDE8"/>
                    </a:solidFill>
                  </a:tcPr>
                </a:tc>
                <a:tc>
                  <a:txBody>
                    <a:bodyPr/>
                    <a:lstStyle/>
                    <a:p>
                      <a:pPr algn="ctr" fontAlgn="ctr"/>
                      <a:r>
                        <a:rPr lang="es-ES" sz="1800" b="1" i="0" u="none" strike="noStrike" dirty="0">
                          <a:solidFill>
                            <a:srgbClr val="000000"/>
                          </a:solidFill>
                          <a:latin typeface="Calibri"/>
                        </a:rPr>
                        <a:t>48.72%</a:t>
                      </a:r>
                    </a:p>
                  </a:txBody>
                  <a:tcPr marL="11589" marR="11589" marT="11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6DDE8"/>
                    </a:solidFill>
                  </a:tcPr>
                </a:tc>
              </a:tr>
              <a:tr h="530807">
                <a:tc gridSpan="2">
                  <a:txBody>
                    <a:bodyPr/>
                    <a:lstStyle/>
                    <a:p>
                      <a:pPr algn="r" fontAlgn="b"/>
                      <a:r>
                        <a:rPr lang="es-ES" sz="1600" b="0" i="0" u="none" strike="noStrike" dirty="0">
                          <a:solidFill>
                            <a:srgbClr val="000000"/>
                          </a:solidFill>
                          <a:latin typeface="Calibri"/>
                        </a:rPr>
                        <a:t> </a:t>
                      </a:r>
                      <a:r>
                        <a:rPr lang="es-ES" sz="1800" b="1" i="0" u="none" strike="noStrike" dirty="0" smtClean="0">
                          <a:solidFill>
                            <a:srgbClr val="000000"/>
                          </a:solidFill>
                          <a:latin typeface="Calibri"/>
                        </a:rPr>
                        <a:t>Empleados </a:t>
                      </a:r>
                      <a:r>
                        <a:rPr lang="es-ES" sz="1800" b="1" i="0" u="none" strike="noStrike" dirty="0">
                          <a:solidFill>
                            <a:srgbClr val="000000"/>
                          </a:solidFill>
                          <a:latin typeface="Calibri"/>
                        </a:rPr>
                        <a:t>por cada 1000 tomas</a:t>
                      </a:r>
                    </a:p>
                  </a:txBody>
                  <a:tcPr marL="11589" marR="11589" marT="1158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hMerge="1">
                  <a:txBody>
                    <a:bodyPr/>
                    <a:lstStyle/>
                    <a:p>
                      <a:pPr algn="r" fontAlgn="ctr"/>
                      <a:endParaRPr lang="es-ES" sz="1800" b="1" i="0" u="none" strike="noStrike" dirty="0">
                        <a:solidFill>
                          <a:srgbClr val="000000"/>
                        </a:solidFill>
                        <a:latin typeface="Calibri"/>
                      </a:endParaRPr>
                    </a:p>
                  </a:txBody>
                  <a:tcPr marL="11589" marR="11589" marT="11589"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800" b="1" i="0" u="none" strike="noStrike" dirty="0">
                          <a:solidFill>
                            <a:srgbClr val="000000"/>
                          </a:solidFill>
                          <a:latin typeface="Calibri"/>
                        </a:rPr>
                        <a:t>3.18</a:t>
                      </a:r>
                    </a:p>
                  </a:txBody>
                  <a:tcPr marL="11589" marR="11589" marT="1158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800" b="1" i="0" u="none" strike="noStrike" dirty="0">
                          <a:solidFill>
                            <a:srgbClr val="000000"/>
                          </a:solidFill>
                          <a:latin typeface="Calibri"/>
                        </a:rPr>
                        <a:t>2.95</a:t>
                      </a:r>
                    </a:p>
                  </a:txBody>
                  <a:tcPr marL="11589" marR="11589" marT="11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9" name="8 Rectángulo redondeado"/>
          <p:cNvSpPr/>
          <p:nvPr/>
        </p:nvSpPr>
        <p:spPr>
          <a:xfrm>
            <a:off x="323528" y="332656"/>
            <a:ext cx="4865732" cy="879217"/>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spAutoFit/>
          </a:bodyPr>
          <a:lstStyle/>
          <a:p>
            <a:pPr algn="ctr"/>
            <a:r>
              <a:rPr lang="es-MX" sz="2400" b="1" dirty="0" smtClean="0"/>
              <a:t>SITUACIÓN GENERAL DEL SIAPA</a:t>
            </a:r>
          </a:p>
          <a:p>
            <a:pPr algn="ctr"/>
            <a:r>
              <a:rPr lang="es-MX" sz="2400" b="1" dirty="0" smtClean="0"/>
              <a:t>Índices de Gestión</a:t>
            </a:r>
            <a:endParaRPr lang="es-ES" sz="2400" dirty="0"/>
          </a:p>
        </p:txBody>
      </p:sp>
      <p:pic>
        <p:nvPicPr>
          <p:cNvPr id="4" name="Picture 3" descr="C:\Documents and Settings\gbarrientos\Mis documentos\2010\35 Formatos\Nueva Imagen SIAPA\FONDO 3.jpg"/>
          <p:cNvPicPr>
            <a:picLocks noChangeAspect="1" noChangeArrowheads="1"/>
          </p:cNvPicPr>
          <p:nvPr/>
        </p:nvPicPr>
        <p:blipFill>
          <a:blip r:embed="rId2" cstate="print">
            <a:clrChange>
              <a:clrFrom>
                <a:srgbClr val="FFFFFF"/>
              </a:clrFrom>
              <a:clrTo>
                <a:srgbClr val="FFFFFF">
                  <a:alpha val="0"/>
                </a:srgbClr>
              </a:clrTo>
            </a:clrChange>
            <a:lum bright="-10000" contrast="10000"/>
          </a:blip>
          <a:srcRect l="4700" t="8460" r="83800" b="72050"/>
          <a:stretch>
            <a:fillRect/>
          </a:stretch>
        </p:blipFill>
        <p:spPr bwMode="auto">
          <a:xfrm>
            <a:off x="8532440" y="144016"/>
            <a:ext cx="488330" cy="62068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50 Imagen" descr="EDADES ZMG Alcantarillado-Model.jpg"/>
          <p:cNvPicPr>
            <a:picLocks noChangeAspect="1"/>
          </p:cNvPicPr>
          <p:nvPr/>
        </p:nvPicPr>
        <p:blipFill>
          <a:blip r:embed="rId2" cstate="print">
            <a:clrChange>
              <a:clrFrom>
                <a:srgbClr val="FFFFFF"/>
              </a:clrFrom>
              <a:clrTo>
                <a:srgbClr val="FFFFFF">
                  <a:alpha val="0"/>
                </a:srgbClr>
              </a:clrTo>
            </a:clrChange>
          </a:blip>
          <a:srcRect l="18750" t="15625" r="9375" b="5208"/>
          <a:stretch>
            <a:fillRect/>
          </a:stretch>
        </p:blipFill>
        <p:spPr>
          <a:xfrm>
            <a:off x="0" y="1"/>
            <a:ext cx="7463263" cy="6165304"/>
          </a:xfrm>
          <a:prstGeom prst="rect">
            <a:avLst/>
          </a:prstGeom>
          <a:noFill/>
        </p:spPr>
      </p:pic>
      <p:sp>
        <p:nvSpPr>
          <p:cNvPr id="9" name="8 Rectángulo redondeado"/>
          <p:cNvSpPr/>
          <p:nvPr/>
        </p:nvSpPr>
        <p:spPr>
          <a:xfrm>
            <a:off x="323528" y="404664"/>
            <a:ext cx="4865732" cy="879217"/>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spAutoFit/>
          </a:bodyPr>
          <a:lstStyle/>
          <a:p>
            <a:pPr algn="ctr"/>
            <a:r>
              <a:rPr lang="es-MX" sz="2400" b="1" dirty="0" smtClean="0"/>
              <a:t>SITUACIÓN GENERAL DEL SIAPA</a:t>
            </a:r>
          </a:p>
          <a:p>
            <a:pPr algn="ctr"/>
            <a:r>
              <a:rPr lang="es-MX" sz="2400" b="1" dirty="0" smtClean="0"/>
              <a:t>Infraestructura de Agua Potable</a:t>
            </a:r>
            <a:endParaRPr lang="es-ES" sz="2400" dirty="0"/>
          </a:p>
        </p:txBody>
      </p:sp>
      <p:sp>
        <p:nvSpPr>
          <p:cNvPr id="25" name="24 Rectángulo redondeado"/>
          <p:cNvSpPr/>
          <p:nvPr/>
        </p:nvSpPr>
        <p:spPr>
          <a:xfrm>
            <a:off x="6104366" y="4243361"/>
            <a:ext cx="1245226" cy="504056"/>
          </a:xfrm>
          <a:prstGeom prst="roundRect">
            <a:avLst/>
          </a:prstGeom>
          <a:solidFill>
            <a:srgbClr val="953735">
              <a:alpha val="80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2400" b="1" dirty="0" smtClean="0">
                <a:solidFill>
                  <a:schemeClr val="bg1"/>
                </a:solidFill>
                <a:latin typeface="Arial" pitchFamily="34" charset="0"/>
                <a:cs typeface="Arial" pitchFamily="34" charset="0"/>
              </a:rPr>
              <a:t>3,457</a:t>
            </a:r>
            <a:endParaRPr lang="es-MX" sz="2000" dirty="0">
              <a:solidFill>
                <a:schemeClr val="bg1"/>
              </a:solidFill>
              <a:latin typeface="Arial" pitchFamily="34" charset="0"/>
              <a:cs typeface="Arial" pitchFamily="34" charset="0"/>
            </a:endParaRPr>
          </a:p>
        </p:txBody>
      </p:sp>
      <p:sp>
        <p:nvSpPr>
          <p:cNvPr id="26" name="25 CuadroTexto"/>
          <p:cNvSpPr txBox="1"/>
          <p:nvPr/>
        </p:nvSpPr>
        <p:spPr>
          <a:xfrm>
            <a:off x="3713696" y="6187577"/>
            <a:ext cx="2174646" cy="461665"/>
          </a:xfrm>
          <a:prstGeom prst="rect">
            <a:avLst/>
          </a:prstGeom>
          <a:noFill/>
        </p:spPr>
        <p:txBody>
          <a:bodyPr wrap="square" rtlCol="0">
            <a:spAutoFit/>
          </a:bodyPr>
          <a:lstStyle/>
          <a:p>
            <a:pPr algn="r"/>
            <a:r>
              <a:rPr lang="es-MX" sz="2400" b="1" dirty="0" smtClean="0">
                <a:effectLst>
                  <a:outerShdw blurRad="38100" dist="38100" dir="2700000" algn="tl">
                    <a:srgbClr val="000000">
                      <a:alpha val="43137"/>
                    </a:srgbClr>
                  </a:outerShdw>
                </a:effectLst>
              </a:rPr>
              <a:t>Tonalá</a:t>
            </a:r>
            <a:endParaRPr lang="es-MX" sz="2400" b="1" dirty="0">
              <a:effectLst>
                <a:outerShdw blurRad="38100" dist="38100" dir="2700000" algn="tl">
                  <a:srgbClr val="000000">
                    <a:alpha val="43137"/>
                  </a:srgbClr>
                </a:outerShdw>
              </a:effectLst>
            </a:endParaRPr>
          </a:p>
        </p:txBody>
      </p:sp>
      <p:sp>
        <p:nvSpPr>
          <p:cNvPr id="27" name="26 CuadroTexto"/>
          <p:cNvSpPr txBox="1"/>
          <p:nvPr/>
        </p:nvSpPr>
        <p:spPr>
          <a:xfrm>
            <a:off x="3713696" y="5539505"/>
            <a:ext cx="2102638" cy="461665"/>
          </a:xfrm>
          <a:prstGeom prst="rect">
            <a:avLst/>
          </a:prstGeom>
          <a:noFill/>
        </p:spPr>
        <p:txBody>
          <a:bodyPr wrap="square" rtlCol="0">
            <a:spAutoFit/>
          </a:bodyPr>
          <a:lstStyle/>
          <a:p>
            <a:pPr marL="0" lvl="1" algn="r"/>
            <a:r>
              <a:rPr lang="es-MX" sz="2400" b="1" dirty="0" smtClean="0">
                <a:effectLst>
                  <a:outerShdw blurRad="38100" dist="38100" dir="2700000" algn="tl">
                    <a:srgbClr val="000000">
                      <a:alpha val="43137"/>
                    </a:srgbClr>
                  </a:outerShdw>
                </a:effectLst>
              </a:rPr>
              <a:t>Tlaquepaque</a:t>
            </a:r>
            <a:endParaRPr lang="es-MX" sz="2400" b="1" dirty="0">
              <a:effectLst>
                <a:outerShdw blurRad="38100" dist="38100" dir="2700000" algn="tl">
                  <a:srgbClr val="000000">
                    <a:alpha val="43137"/>
                  </a:srgbClr>
                </a:outerShdw>
              </a:effectLst>
            </a:endParaRPr>
          </a:p>
        </p:txBody>
      </p:sp>
      <p:sp>
        <p:nvSpPr>
          <p:cNvPr id="28" name="27 CuadroTexto"/>
          <p:cNvSpPr txBox="1"/>
          <p:nvPr/>
        </p:nvSpPr>
        <p:spPr>
          <a:xfrm>
            <a:off x="3713696" y="4891433"/>
            <a:ext cx="2174646" cy="461665"/>
          </a:xfrm>
          <a:prstGeom prst="rect">
            <a:avLst/>
          </a:prstGeom>
          <a:noFill/>
        </p:spPr>
        <p:txBody>
          <a:bodyPr wrap="square" rtlCol="0">
            <a:spAutoFit/>
          </a:bodyPr>
          <a:lstStyle/>
          <a:p>
            <a:pPr lvl="1" algn="r"/>
            <a:r>
              <a:rPr lang="es-MX" sz="2400" b="1" dirty="0" smtClean="0">
                <a:effectLst>
                  <a:outerShdw blurRad="38100" dist="38100" dir="2700000" algn="tl">
                    <a:srgbClr val="000000">
                      <a:alpha val="43137"/>
                    </a:srgbClr>
                  </a:outerShdw>
                </a:effectLst>
              </a:rPr>
              <a:t>Zapopan</a:t>
            </a:r>
            <a:endParaRPr lang="es-MX" sz="2400" b="1" dirty="0">
              <a:effectLst>
                <a:outerShdw blurRad="38100" dist="38100" dir="2700000" algn="tl">
                  <a:srgbClr val="000000">
                    <a:alpha val="43137"/>
                  </a:srgbClr>
                </a:outerShdw>
              </a:effectLst>
            </a:endParaRPr>
          </a:p>
        </p:txBody>
      </p:sp>
      <p:sp>
        <p:nvSpPr>
          <p:cNvPr id="29" name="28 CuadroTexto"/>
          <p:cNvSpPr txBox="1"/>
          <p:nvPr/>
        </p:nvSpPr>
        <p:spPr>
          <a:xfrm>
            <a:off x="5724128" y="3568412"/>
            <a:ext cx="3312368" cy="584775"/>
          </a:xfrm>
          <a:prstGeom prst="rect">
            <a:avLst/>
          </a:prstGeom>
          <a:noFill/>
        </p:spPr>
        <p:txBody>
          <a:bodyPr wrap="square" rtlCol="0">
            <a:spAutoFit/>
          </a:bodyPr>
          <a:lstStyle/>
          <a:p>
            <a:pPr algn="ctr"/>
            <a:r>
              <a:rPr lang="es-MX" sz="1600" b="1" dirty="0" smtClean="0">
                <a:effectLst>
                  <a:outerShdw blurRad="38100" dist="38100" dir="2700000" algn="tl">
                    <a:srgbClr val="000000">
                      <a:alpha val="43137"/>
                    </a:srgbClr>
                  </a:outerShdw>
                </a:effectLst>
              </a:rPr>
              <a:t>KM DE TUBERIA DE AGUA POTABLE</a:t>
            </a:r>
          </a:p>
          <a:p>
            <a:pPr algn="ctr"/>
            <a:r>
              <a:rPr lang="es-MX" sz="1600" b="1" dirty="0" smtClean="0">
                <a:effectLst>
                  <a:outerShdw blurRad="38100" dist="38100" dir="2700000" algn="tl">
                    <a:srgbClr val="000000">
                      <a:alpha val="43137"/>
                    </a:srgbClr>
                  </a:outerShdw>
                </a:effectLst>
              </a:rPr>
              <a:t>Total 	       Por Sustituir</a:t>
            </a:r>
            <a:endParaRPr lang="es-MX" sz="1600" b="1" dirty="0">
              <a:effectLst>
                <a:outerShdw blurRad="38100" dist="38100" dir="2700000" algn="tl">
                  <a:srgbClr val="000000">
                    <a:alpha val="43137"/>
                  </a:srgbClr>
                </a:outerShdw>
              </a:effectLst>
            </a:endParaRPr>
          </a:p>
        </p:txBody>
      </p:sp>
      <p:sp>
        <p:nvSpPr>
          <p:cNvPr id="30" name="29 CuadroTexto"/>
          <p:cNvSpPr txBox="1"/>
          <p:nvPr/>
        </p:nvSpPr>
        <p:spPr>
          <a:xfrm>
            <a:off x="3713696" y="4243361"/>
            <a:ext cx="2174646" cy="461665"/>
          </a:xfrm>
          <a:prstGeom prst="rect">
            <a:avLst/>
          </a:prstGeom>
          <a:noFill/>
        </p:spPr>
        <p:txBody>
          <a:bodyPr wrap="square" rtlCol="0">
            <a:spAutoFit/>
          </a:bodyPr>
          <a:lstStyle/>
          <a:p>
            <a:pPr algn="r"/>
            <a:r>
              <a:rPr lang="es-MX" sz="2400" b="1" dirty="0" smtClean="0">
                <a:effectLst>
                  <a:outerShdw blurRad="38100" dist="38100" dir="2700000" algn="tl">
                    <a:srgbClr val="000000">
                      <a:alpha val="43137"/>
                    </a:srgbClr>
                  </a:outerShdw>
                </a:effectLst>
              </a:rPr>
              <a:t>Guadalajara</a:t>
            </a:r>
            <a:endParaRPr lang="es-MX" sz="2400" b="1" dirty="0">
              <a:effectLst>
                <a:outerShdw blurRad="38100" dist="38100" dir="2700000" algn="tl">
                  <a:srgbClr val="000000">
                    <a:alpha val="43137"/>
                  </a:srgbClr>
                </a:outerShdw>
              </a:effectLst>
            </a:endParaRPr>
          </a:p>
        </p:txBody>
      </p:sp>
      <p:sp>
        <p:nvSpPr>
          <p:cNvPr id="31" name="30 Rectángulo redondeado"/>
          <p:cNvSpPr/>
          <p:nvPr/>
        </p:nvSpPr>
        <p:spPr>
          <a:xfrm>
            <a:off x="6104366" y="4891433"/>
            <a:ext cx="1245226" cy="504056"/>
          </a:xfrm>
          <a:prstGeom prst="roundRect">
            <a:avLst/>
          </a:prstGeom>
          <a:solidFill>
            <a:srgbClr val="953735">
              <a:alpha val="80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2400" b="1" dirty="0" smtClean="0">
                <a:solidFill>
                  <a:schemeClr val="bg1"/>
                </a:solidFill>
                <a:latin typeface="Arial" pitchFamily="34" charset="0"/>
                <a:cs typeface="Arial" pitchFamily="34" charset="0"/>
              </a:rPr>
              <a:t>2,766</a:t>
            </a:r>
            <a:endParaRPr lang="es-MX" sz="2000" dirty="0">
              <a:solidFill>
                <a:schemeClr val="bg1"/>
              </a:solidFill>
              <a:latin typeface="Arial" pitchFamily="34" charset="0"/>
              <a:cs typeface="Arial" pitchFamily="34" charset="0"/>
            </a:endParaRPr>
          </a:p>
        </p:txBody>
      </p:sp>
      <p:sp>
        <p:nvSpPr>
          <p:cNvPr id="32" name="31 Rectángulo redondeado"/>
          <p:cNvSpPr/>
          <p:nvPr/>
        </p:nvSpPr>
        <p:spPr>
          <a:xfrm>
            <a:off x="6104366" y="6261837"/>
            <a:ext cx="1245226" cy="504056"/>
          </a:xfrm>
          <a:prstGeom prst="roundRect">
            <a:avLst/>
          </a:prstGeom>
          <a:solidFill>
            <a:srgbClr val="953735">
              <a:alpha val="80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2400" b="1" dirty="0" smtClean="0">
                <a:solidFill>
                  <a:schemeClr val="bg1"/>
                </a:solidFill>
                <a:latin typeface="Arial" pitchFamily="34" charset="0"/>
                <a:cs typeface="Arial" pitchFamily="34" charset="0"/>
              </a:rPr>
              <a:t>588</a:t>
            </a:r>
          </a:p>
        </p:txBody>
      </p:sp>
      <p:sp>
        <p:nvSpPr>
          <p:cNvPr id="33" name="32 Rectángulo redondeado"/>
          <p:cNvSpPr/>
          <p:nvPr/>
        </p:nvSpPr>
        <p:spPr>
          <a:xfrm>
            <a:off x="6104366" y="5613765"/>
            <a:ext cx="1245226" cy="504056"/>
          </a:xfrm>
          <a:prstGeom prst="roundRect">
            <a:avLst/>
          </a:prstGeom>
          <a:solidFill>
            <a:srgbClr val="953735">
              <a:alpha val="80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2400" b="1" dirty="0" smtClean="0">
                <a:solidFill>
                  <a:schemeClr val="bg1"/>
                </a:solidFill>
                <a:latin typeface="Arial" pitchFamily="34" charset="0"/>
                <a:cs typeface="Arial" pitchFamily="34" charset="0"/>
              </a:rPr>
              <a:t>873</a:t>
            </a:r>
            <a:endParaRPr lang="es-MX" sz="2000" dirty="0">
              <a:solidFill>
                <a:schemeClr val="bg1"/>
              </a:solidFill>
              <a:latin typeface="Arial" pitchFamily="34" charset="0"/>
              <a:cs typeface="Arial" pitchFamily="34" charset="0"/>
            </a:endParaRPr>
          </a:p>
        </p:txBody>
      </p:sp>
      <p:sp>
        <p:nvSpPr>
          <p:cNvPr id="34" name="33 Rectángulo redondeado"/>
          <p:cNvSpPr/>
          <p:nvPr/>
        </p:nvSpPr>
        <p:spPr>
          <a:xfrm>
            <a:off x="7565616" y="4243361"/>
            <a:ext cx="1245226" cy="504056"/>
          </a:xfrm>
          <a:prstGeom prst="roundRect">
            <a:avLst/>
          </a:prstGeom>
          <a:solidFill>
            <a:srgbClr val="953735">
              <a:alpha val="80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2400" b="1" dirty="0" smtClean="0">
                <a:solidFill>
                  <a:schemeClr val="bg1"/>
                </a:solidFill>
                <a:latin typeface="Arial" pitchFamily="34" charset="0"/>
                <a:cs typeface="Arial" pitchFamily="34" charset="0"/>
              </a:rPr>
              <a:t>1,964</a:t>
            </a:r>
            <a:endParaRPr lang="es-MX" sz="2000" dirty="0">
              <a:solidFill>
                <a:schemeClr val="bg1"/>
              </a:solidFill>
              <a:latin typeface="Arial" pitchFamily="34" charset="0"/>
              <a:cs typeface="Arial" pitchFamily="34" charset="0"/>
            </a:endParaRPr>
          </a:p>
        </p:txBody>
      </p:sp>
      <p:sp>
        <p:nvSpPr>
          <p:cNvPr id="35" name="34 Rectángulo redondeado"/>
          <p:cNvSpPr/>
          <p:nvPr/>
        </p:nvSpPr>
        <p:spPr>
          <a:xfrm>
            <a:off x="7565616" y="4891433"/>
            <a:ext cx="1245226" cy="504056"/>
          </a:xfrm>
          <a:prstGeom prst="roundRect">
            <a:avLst/>
          </a:prstGeom>
          <a:solidFill>
            <a:srgbClr val="953735">
              <a:alpha val="80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2400" b="1" dirty="0" smtClean="0">
                <a:solidFill>
                  <a:schemeClr val="bg1"/>
                </a:solidFill>
                <a:latin typeface="Arial" pitchFamily="34" charset="0"/>
                <a:cs typeface="Arial" pitchFamily="34" charset="0"/>
              </a:rPr>
              <a:t>211</a:t>
            </a:r>
            <a:endParaRPr lang="es-MX" sz="2000" dirty="0">
              <a:solidFill>
                <a:schemeClr val="bg1"/>
              </a:solidFill>
              <a:latin typeface="Arial" pitchFamily="34" charset="0"/>
              <a:cs typeface="Arial" pitchFamily="34" charset="0"/>
            </a:endParaRPr>
          </a:p>
        </p:txBody>
      </p:sp>
      <p:sp>
        <p:nvSpPr>
          <p:cNvPr id="36" name="35 Rectángulo redondeado"/>
          <p:cNvSpPr/>
          <p:nvPr/>
        </p:nvSpPr>
        <p:spPr>
          <a:xfrm>
            <a:off x="7565616" y="6261837"/>
            <a:ext cx="1245226" cy="504056"/>
          </a:xfrm>
          <a:prstGeom prst="roundRect">
            <a:avLst/>
          </a:prstGeom>
          <a:solidFill>
            <a:srgbClr val="953735">
              <a:alpha val="80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2400" b="1" dirty="0" smtClean="0">
                <a:solidFill>
                  <a:schemeClr val="bg1"/>
                </a:solidFill>
                <a:latin typeface="Arial" pitchFamily="34" charset="0"/>
                <a:cs typeface="Arial" pitchFamily="34" charset="0"/>
              </a:rPr>
              <a:t>25</a:t>
            </a:r>
            <a:endParaRPr lang="es-MX" sz="2000" dirty="0">
              <a:solidFill>
                <a:schemeClr val="bg1"/>
              </a:solidFill>
              <a:latin typeface="Arial" pitchFamily="34" charset="0"/>
              <a:cs typeface="Arial" pitchFamily="34" charset="0"/>
            </a:endParaRPr>
          </a:p>
        </p:txBody>
      </p:sp>
      <p:sp>
        <p:nvSpPr>
          <p:cNvPr id="37" name="36 Rectángulo redondeado"/>
          <p:cNvSpPr/>
          <p:nvPr/>
        </p:nvSpPr>
        <p:spPr>
          <a:xfrm>
            <a:off x="7565616" y="5539505"/>
            <a:ext cx="1245226" cy="504056"/>
          </a:xfrm>
          <a:prstGeom prst="roundRect">
            <a:avLst/>
          </a:prstGeom>
          <a:solidFill>
            <a:srgbClr val="953735">
              <a:alpha val="80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2400" b="1" dirty="0" smtClean="0">
                <a:solidFill>
                  <a:schemeClr val="bg1"/>
                </a:solidFill>
                <a:latin typeface="Arial" pitchFamily="34" charset="0"/>
                <a:cs typeface="Arial" pitchFamily="34" charset="0"/>
              </a:rPr>
              <a:t>55</a:t>
            </a:r>
            <a:endParaRPr lang="es-MX" sz="2000" dirty="0">
              <a:solidFill>
                <a:schemeClr val="bg1"/>
              </a:solidFill>
              <a:latin typeface="Arial" pitchFamily="34" charset="0"/>
              <a:cs typeface="Arial" pitchFamily="34" charset="0"/>
            </a:endParaRPr>
          </a:p>
        </p:txBody>
      </p:sp>
      <p:graphicFrame>
        <p:nvGraphicFramePr>
          <p:cNvPr id="52" name="51 Tabla"/>
          <p:cNvGraphicFramePr>
            <a:graphicFrameLocks noGrp="1"/>
          </p:cNvGraphicFramePr>
          <p:nvPr/>
        </p:nvGraphicFramePr>
        <p:xfrm>
          <a:off x="7236296" y="1427724"/>
          <a:ext cx="1296144" cy="976778"/>
        </p:xfrm>
        <a:graphic>
          <a:graphicData uri="http://schemas.openxmlformats.org/drawingml/2006/table">
            <a:tbl>
              <a:tblPr>
                <a:effectLst>
                  <a:outerShdw blurRad="50800" dist="38100" dir="2700000" algn="tl" rotWithShape="0">
                    <a:prstClr val="black">
                      <a:alpha val="40000"/>
                    </a:prstClr>
                  </a:outerShdw>
                </a:effectLst>
              </a:tblPr>
              <a:tblGrid>
                <a:gridCol w="1296144"/>
              </a:tblGrid>
              <a:tr h="488389">
                <a:tc>
                  <a:txBody>
                    <a:bodyPr/>
                    <a:lstStyle/>
                    <a:p>
                      <a:pPr algn="ctr" rtl="0" fontAlgn="ctr"/>
                      <a:r>
                        <a:rPr lang="es-MX" sz="1400" b="1" i="0" u="none" strike="noStrike" dirty="0">
                          <a:solidFill>
                            <a:srgbClr val="0066CC"/>
                          </a:solidFill>
                          <a:latin typeface="+mn-lt"/>
                        </a:rPr>
                        <a:t>Con tuberías de 41 a 50 años</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CCFF"/>
                    </a:solidFill>
                  </a:tcPr>
                </a:tc>
              </a:tr>
              <a:tr h="488389">
                <a:tc>
                  <a:txBody>
                    <a:bodyPr/>
                    <a:lstStyle/>
                    <a:p>
                      <a:pPr algn="ctr" rtl="0" fontAlgn="ctr"/>
                      <a:r>
                        <a:rPr lang="es-MX" sz="1400" b="1" i="0" u="none" strike="noStrike" dirty="0">
                          <a:solidFill>
                            <a:srgbClr val="0066CC"/>
                          </a:solidFill>
                          <a:latin typeface="+mn-lt"/>
                        </a:rPr>
                        <a:t>Con tuberías de 51 a 60 años</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66FFFF"/>
                    </a:solidFill>
                  </a:tcPr>
                </a:tc>
              </a:tr>
            </a:tbl>
          </a:graphicData>
        </a:graphic>
      </p:graphicFrame>
      <p:pic>
        <p:nvPicPr>
          <p:cNvPr id="53" name="Picture 3" descr="C:\Documents and Settings\gbarrientos\Mis documentos\2010\35 Formatos\Nueva Imagen SIAPA\FONDO 3.jpg"/>
          <p:cNvPicPr>
            <a:picLocks noChangeAspect="1" noChangeArrowheads="1"/>
          </p:cNvPicPr>
          <p:nvPr/>
        </p:nvPicPr>
        <p:blipFill>
          <a:blip r:embed="rId3" cstate="print">
            <a:clrChange>
              <a:clrFrom>
                <a:srgbClr val="FFFFFF"/>
              </a:clrFrom>
              <a:clrTo>
                <a:srgbClr val="FFFFFF">
                  <a:alpha val="0"/>
                </a:srgbClr>
              </a:clrTo>
            </a:clrChange>
            <a:lum bright="-10000" contrast="10000"/>
          </a:blip>
          <a:srcRect l="4700" t="8460" r="83800" b="72050"/>
          <a:stretch>
            <a:fillRect/>
          </a:stretch>
        </p:blipFill>
        <p:spPr bwMode="auto">
          <a:xfrm>
            <a:off x="8532440" y="144016"/>
            <a:ext cx="488330" cy="62068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47 Imagen" descr="EDADES ZMG Alcantarillado-Model.jpg"/>
          <p:cNvPicPr>
            <a:picLocks noChangeAspect="1"/>
          </p:cNvPicPr>
          <p:nvPr/>
        </p:nvPicPr>
        <p:blipFill>
          <a:blip r:embed="rId2" cstate="print">
            <a:clrChange>
              <a:clrFrom>
                <a:srgbClr val="FFFFFF"/>
              </a:clrFrom>
              <a:clrTo>
                <a:srgbClr val="FFFFFF">
                  <a:alpha val="0"/>
                </a:srgbClr>
              </a:clrTo>
            </a:clrChange>
          </a:blip>
          <a:srcRect l="18750" t="15625" r="9375" b="5208"/>
          <a:stretch>
            <a:fillRect/>
          </a:stretch>
        </p:blipFill>
        <p:spPr>
          <a:xfrm>
            <a:off x="0" y="0"/>
            <a:ext cx="7463263" cy="6165304"/>
          </a:xfrm>
          <a:prstGeom prst="rect">
            <a:avLst/>
          </a:prstGeom>
          <a:noFill/>
        </p:spPr>
      </p:pic>
      <p:graphicFrame>
        <p:nvGraphicFramePr>
          <p:cNvPr id="49" name="48 Tabla"/>
          <p:cNvGraphicFramePr>
            <a:graphicFrameLocks noGrp="1"/>
          </p:cNvGraphicFramePr>
          <p:nvPr/>
        </p:nvGraphicFramePr>
        <p:xfrm>
          <a:off x="7236296" y="1427724"/>
          <a:ext cx="1296144" cy="976778"/>
        </p:xfrm>
        <a:graphic>
          <a:graphicData uri="http://schemas.openxmlformats.org/drawingml/2006/table">
            <a:tbl>
              <a:tblPr>
                <a:effectLst>
                  <a:outerShdw blurRad="50800" dist="38100" dir="2700000" algn="tl" rotWithShape="0">
                    <a:prstClr val="black">
                      <a:alpha val="40000"/>
                    </a:prstClr>
                  </a:outerShdw>
                </a:effectLst>
              </a:tblPr>
              <a:tblGrid>
                <a:gridCol w="1296144"/>
              </a:tblGrid>
              <a:tr h="488389">
                <a:tc>
                  <a:txBody>
                    <a:bodyPr/>
                    <a:lstStyle/>
                    <a:p>
                      <a:pPr algn="ctr" rtl="0" fontAlgn="ctr"/>
                      <a:r>
                        <a:rPr lang="es-MX" sz="1400" b="1" i="0" u="none" strike="noStrike" dirty="0">
                          <a:solidFill>
                            <a:srgbClr val="0066CC"/>
                          </a:solidFill>
                          <a:latin typeface="+mn-lt"/>
                        </a:rPr>
                        <a:t>Con tuberías de 41 a 50 años</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CCFF"/>
                    </a:solidFill>
                  </a:tcPr>
                </a:tc>
              </a:tr>
              <a:tr h="488389">
                <a:tc>
                  <a:txBody>
                    <a:bodyPr/>
                    <a:lstStyle/>
                    <a:p>
                      <a:pPr algn="ctr" rtl="0" fontAlgn="ctr"/>
                      <a:r>
                        <a:rPr lang="es-MX" sz="1400" b="1" i="0" u="none" strike="noStrike" dirty="0">
                          <a:solidFill>
                            <a:srgbClr val="0066CC"/>
                          </a:solidFill>
                          <a:latin typeface="+mn-lt"/>
                        </a:rPr>
                        <a:t>Con tuberías de 51 a 60 años</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66FFFF"/>
                    </a:solidFill>
                  </a:tcPr>
                </a:tc>
              </a:tr>
            </a:tbl>
          </a:graphicData>
        </a:graphic>
      </p:graphicFrame>
      <p:sp>
        <p:nvSpPr>
          <p:cNvPr id="9" name="8 Rectángulo redondeado"/>
          <p:cNvSpPr/>
          <p:nvPr/>
        </p:nvSpPr>
        <p:spPr>
          <a:xfrm>
            <a:off x="323528" y="404664"/>
            <a:ext cx="4865732" cy="879217"/>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spAutoFit/>
          </a:bodyPr>
          <a:lstStyle/>
          <a:p>
            <a:pPr algn="ctr"/>
            <a:r>
              <a:rPr lang="es-MX" sz="2400" b="1" dirty="0" smtClean="0"/>
              <a:t>SITUACIÓN GENERAL DEL SIAPA</a:t>
            </a:r>
          </a:p>
          <a:p>
            <a:pPr algn="ctr"/>
            <a:r>
              <a:rPr lang="es-MX" sz="2400" b="1" dirty="0" smtClean="0"/>
              <a:t>Infraestructura de Alcantarillado</a:t>
            </a:r>
            <a:endParaRPr lang="es-ES" sz="2400" dirty="0"/>
          </a:p>
        </p:txBody>
      </p:sp>
      <p:sp>
        <p:nvSpPr>
          <p:cNvPr id="26" name="25 CuadroTexto"/>
          <p:cNvSpPr txBox="1"/>
          <p:nvPr/>
        </p:nvSpPr>
        <p:spPr>
          <a:xfrm>
            <a:off x="3600400" y="6088692"/>
            <a:ext cx="2174646" cy="461665"/>
          </a:xfrm>
          <a:prstGeom prst="rect">
            <a:avLst/>
          </a:prstGeom>
          <a:noFill/>
        </p:spPr>
        <p:txBody>
          <a:bodyPr wrap="square" rtlCol="0">
            <a:spAutoFit/>
          </a:bodyPr>
          <a:lstStyle/>
          <a:p>
            <a:pPr algn="r"/>
            <a:r>
              <a:rPr lang="es-MX" sz="2400" b="1" dirty="0" smtClean="0">
                <a:effectLst>
                  <a:outerShdw blurRad="38100" dist="38100" dir="2700000" algn="tl">
                    <a:srgbClr val="000000">
                      <a:alpha val="43137"/>
                    </a:srgbClr>
                  </a:outerShdw>
                </a:effectLst>
              </a:rPr>
              <a:t>Tonalá</a:t>
            </a:r>
            <a:endParaRPr lang="es-MX" sz="2400" b="1" dirty="0">
              <a:effectLst>
                <a:outerShdw blurRad="38100" dist="38100" dir="2700000" algn="tl">
                  <a:srgbClr val="000000">
                    <a:alpha val="43137"/>
                  </a:srgbClr>
                </a:outerShdw>
              </a:effectLst>
            </a:endParaRPr>
          </a:p>
        </p:txBody>
      </p:sp>
      <p:sp>
        <p:nvSpPr>
          <p:cNvPr id="27" name="26 CuadroTexto"/>
          <p:cNvSpPr txBox="1"/>
          <p:nvPr/>
        </p:nvSpPr>
        <p:spPr>
          <a:xfrm>
            <a:off x="3600400" y="5440620"/>
            <a:ext cx="2102638" cy="461665"/>
          </a:xfrm>
          <a:prstGeom prst="rect">
            <a:avLst/>
          </a:prstGeom>
          <a:noFill/>
        </p:spPr>
        <p:txBody>
          <a:bodyPr wrap="square" rtlCol="0">
            <a:spAutoFit/>
          </a:bodyPr>
          <a:lstStyle/>
          <a:p>
            <a:pPr marL="0" lvl="1" algn="r"/>
            <a:r>
              <a:rPr lang="es-MX" sz="2400" b="1" dirty="0" smtClean="0">
                <a:effectLst>
                  <a:outerShdw blurRad="38100" dist="38100" dir="2700000" algn="tl">
                    <a:srgbClr val="000000">
                      <a:alpha val="43137"/>
                    </a:srgbClr>
                  </a:outerShdw>
                </a:effectLst>
              </a:rPr>
              <a:t>Tlaquepaque</a:t>
            </a:r>
            <a:endParaRPr lang="es-MX" sz="2400" b="1" dirty="0">
              <a:effectLst>
                <a:outerShdw blurRad="38100" dist="38100" dir="2700000" algn="tl">
                  <a:srgbClr val="000000">
                    <a:alpha val="43137"/>
                  </a:srgbClr>
                </a:outerShdw>
              </a:effectLst>
            </a:endParaRPr>
          </a:p>
        </p:txBody>
      </p:sp>
      <p:sp>
        <p:nvSpPr>
          <p:cNvPr id="28" name="27 CuadroTexto"/>
          <p:cNvSpPr txBox="1"/>
          <p:nvPr/>
        </p:nvSpPr>
        <p:spPr>
          <a:xfrm>
            <a:off x="3600400" y="4792548"/>
            <a:ext cx="2174646" cy="461665"/>
          </a:xfrm>
          <a:prstGeom prst="rect">
            <a:avLst/>
          </a:prstGeom>
          <a:noFill/>
        </p:spPr>
        <p:txBody>
          <a:bodyPr wrap="square" rtlCol="0">
            <a:spAutoFit/>
          </a:bodyPr>
          <a:lstStyle/>
          <a:p>
            <a:pPr lvl="1" algn="r"/>
            <a:r>
              <a:rPr lang="es-MX" sz="2400" b="1" dirty="0" smtClean="0">
                <a:effectLst>
                  <a:outerShdw blurRad="38100" dist="38100" dir="2700000" algn="tl">
                    <a:srgbClr val="000000">
                      <a:alpha val="43137"/>
                    </a:srgbClr>
                  </a:outerShdw>
                </a:effectLst>
              </a:rPr>
              <a:t>Zapopan</a:t>
            </a:r>
            <a:endParaRPr lang="es-MX" sz="2400" b="1" dirty="0">
              <a:effectLst>
                <a:outerShdw blurRad="38100" dist="38100" dir="2700000" algn="tl">
                  <a:srgbClr val="000000">
                    <a:alpha val="43137"/>
                  </a:srgbClr>
                </a:outerShdw>
              </a:effectLst>
            </a:endParaRPr>
          </a:p>
        </p:txBody>
      </p:sp>
      <p:sp>
        <p:nvSpPr>
          <p:cNvPr id="30" name="29 CuadroTexto"/>
          <p:cNvSpPr txBox="1"/>
          <p:nvPr/>
        </p:nvSpPr>
        <p:spPr>
          <a:xfrm>
            <a:off x="3600400" y="4144476"/>
            <a:ext cx="2174646" cy="461665"/>
          </a:xfrm>
          <a:prstGeom prst="rect">
            <a:avLst/>
          </a:prstGeom>
          <a:noFill/>
        </p:spPr>
        <p:txBody>
          <a:bodyPr wrap="square" rtlCol="0">
            <a:spAutoFit/>
          </a:bodyPr>
          <a:lstStyle/>
          <a:p>
            <a:pPr algn="r"/>
            <a:r>
              <a:rPr lang="es-MX" sz="2400" b="1" dirty="0" smtClean="0">
                <a:effectLst>
                  <a:outerShdw blurRad="38100" dist="38100" dir="2700000" algn="tl">
                    <a:srgbClr val="000000">
                      <a:alpha val="43137"/>
                    </a:srgbClr>
                  </a:outerShdw>
                </a:effectLst>
              </a:rPr>
              <a:t>Guadalajara</a:t>
            </a:r>
            <a:endParaRPr lang="es-MX" sz="2400" b="1" dirty="0">
              <a:effectLst>
                <a:outerShdw blurRad="38100" dist="38100" dir="2700000" algn="tl">
                  <a:srgbClr val="000000">
                    <a:alpha val="43137"/>
                  </a:srgbClr>
                </a:outerShdw>
              </a:effectLst>
            </a:endParaRPr>
          </a:p>
        </p:txBody>
      </p:sp>
      <p:sp>
        <p:nvSpPr>
          <p:cNvPr id="38" name="37 Rectángulo redondeado"/>
          <p:cNvSpPr/>
          <p:nvPr/>
        </p:nvSpPr>
        <p:spPr>
          <a:xfrm>
            <a:off x="5868144" y="4141975"/>
            <a:ext cx="1317234" cy="506557"/>
          </a:xfrm>
          <a:prstGeom prst="roundRect">
            <a:avLst/>
          </a:prstGeom>
          <a:solidFill>
            <a:srgbClr val="953735">
              <a:alpha val="80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2400" b="1" dirty="0" smtClean="0">
                <a:solidFill>
                  <a:schemeClr val="bg1"/>
                </a:solidFill>
                <a:latin typeface="Arial" pitchFamily="34" charset="0"/>
                <a:cs typeface="Arial" pitchFamily="34" charset="0"/>
              </a:rPr>
              <a:t>3,245</a:t>
            </a:r>
            <a:endParaRPr lang="es-MX" sz="2400" b="1" dirty="0">
              <a:solidFill>
                <a:schemeClr val="bg1"/>
              </a:solidFill>
              <a:latin typeface="Arial" pitchFamily="34" charset="0"/>
              <a:cs typeface="Arial" pitchFamily="34" charset="0"/>
            </a:endParaRPr>
          </a:p>
        </p:txBody>
      </p:sp>
      <p:sp>
        <p:nvSpPr>
          <p:cNvPr id="39" name="38 Rectángulo redondeado"/>
          <p:cNvSpPr/>
          <p:nvPr/>
        </p:nvSpPr>
        <p:spPr>
          <a:xfrm>
            <a:off x="5919062" y="4792547"/>
            <a:ext cx="1317234" cy="506557"/>
          </a:xfrm>
          <a:prstGeom prst="roundRect">
            <a:avLst/>
          </a:prstGeom>
          <a:solidFill>
            <a:srgbClr val="953735">
              <a:alpha val="80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2400" b="1" dirty="0" smtClean="0">
                <a:solidFill>
                  <a:schemeClr val="bg1"/>
                </a:solidFill>
                <a:latin typeface="Arial" pitchFamily="34" charset="0"/>
                <a:cs typeface="Arial" pitchFamily="34" charset="0"/>
              </a:rPr>
              <a:t>2,408</a:t>
            </a:r>
            <a:endParaRPr lang="es-MX" sz="2400" b="1" dirty="0">
              <a:solidFill>
                <a:schemeClr val="bg1"/>
              </a:solidFill>
              <a:latin typeface="Arial" pitchFamily="34" charset="0"/>
              <a:cs typeface="Arial" pitchFamily="34" charset="0"/>
            </a:endParaRPr>
          </a:p>
        </p:txBody>
      </p:sp>
      <p:sp>
        <p:nvSpPr>
          <p:cNvPr id="40" name="39 Rectángulo redondeado"/>
          <p:cNvSpPr/>
          <p:nvPr/>
        </p:nvSpPr>
        <p:spPr>
          <a:xfrm>
            <a:off x="5919062" y="6088691"/>
            <a:ext cx="1317234" cy="506557"/>
          </a:xfrm>
          <a:prstGeom prst="roundRect">
            <a:avLst/>
          </a:prstGeom>
          <a:solidFill>
            <a:srgbClr val="953735">
              <a:alpha val="80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2400" b="1" dirty="0" smtClean="0">
                <a:solidFill>
                  <a:schemeClr val="bg1"/>
                </a:solidFill>
                <a:latin typeface="Arial" pitchFamily="34" charset="0"/>
                <a:cs typeface="Arial" pitchFamily="34" charset="0"/>
              </a:rPr>
              <a:t>520</a:t>
            </a:r>
          </a:p>
        </p:txBody>
      </p:sp>
      <p:sp>
        <p:nvSpPr>
          <p:cNvPr id="41" name="40 Rectángulo redondeado"/>
          <p:cNvSpPr/>
          <p:nvPr/>
        </p:nvSpPr>
        <p:spPr>
          <a:xfrm>
            <a:off x="5919062" y="5440619"/>
            <a:ext cx="1317234" cy="506557"/>
          </a:xfrm>
          <a:prstGeom prst="roundRect">
            <a:avLst/>
          </a:prstGeom>
          <a:solidFill>
            <a:srgbClr val="953735">
              <a:alpha val="80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2400" b="1" dirty="0" smtClean="0">
                <a:solidFill>
                  <a:schemeClr val="bg1"/>
                </a:solidFill>
                <a:latin typeface="Arial" pitchFamily="34" charset="0"/>
                <a:cs typeface="Arial" pitchFamily="34" charset="0"/>
              </a:rPr>
              <a:t>1,230</a:t>
            </a:r>
            <a:endParaRPr lang="es-MX" sz="2400" b="1" dirty="0">
              <a:solidFill>
                <a:schemeClr val="bg1"/>
              </a:solidFill>
              <a:latin typeface="Arial" pitchFamily="34" charset="0"/>
              <a:cs typeface="Arial" pitchFamily="34" charset="0"/>
            </a:endParaRPr>
          </a:p>
        </p:txBody>
      </p:sp>
      <p:sp>
        <p:nvSpPr>
          <p:cNvPr id="42" name="41 Rectángulo redondeado"/>
          <p:cNvSpPr/>
          <p:nvPr/>
        </p:nvSpPr>
        <p:spPr>
          <a:xfrm>
            <a:off x="7524328" y="4141975"/>
            <a:ext cx="1317234" cy="506557"/>
          </a:xfrm>
          <a:prstGeom prst="roundRect">
            <a:avLst/>
          </a:prstGeom>
          <a:solidFill>
            <a:srgbClr val="953735">
              <a:alpha val="80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2400" b="1" dirty="0" smtClean="0">
                <a:solidFill>
                  <a:schemeClr val="bg1"/>
                </a:solidFill>
                <a:latin typeface="Arial" pitchFamily="34" charset="0"/>
                <a:cs typeface="Arial" pitchFamily="34" charset="0"/>
              </a:rPr>
              <a:t>1,487</a:t>
            </a:r>
          </a:p>
        </p:txBody>
      </p:sp>
      <p:sp>
        <p:nvSpPr>
          <p:cNvPr id="43" name="42 Rectángulo redondeado"/>
          <p:cNvSpPr/>
          <p:nvPr/>
        </p:nvSpPr>
        <p:spPr>
          <a:xfrm>
            <a:off x="7575246" y="4792547"/>
            <a:ext cx="1317234" cy="506557"/>
          </a:xfrm>
          <a:prstGeom prst="roundRect">
            <a:avLst/>
          </a:prstGeom>
          <a:solidFill>
            <a:srgbClr val="953735">
              <a:alpha val="80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2400" b="1" dirty="0" smtClean="0">
                <a:solidFill>
                  <a:schemeClr val="bg1"/>
                </a:solidFill>
                <a:latin typeface="Arial" pitchFamily="34" charset="0"/>
                <a:cs typeface="Arial" pitchFamily="34" charset="0"/>
              </a:rPr>
              <a:t>253</a:t>
            </a:r>
            <a:endParaRPr lang="es-MX" sz="2400" b="1" dirty="0">
              <a:solidFill>
                <a:schemeClr val="bg1"/>
              </a:solidFill>
              <a:latin typeface="Arial" pitchFamily="34" charset="0"/>
              <a:cs typeface="Arial" pitchFamily="34" charset="0"/>
            </a:endParaRPr>
          </a:p>
        </p:txBody>
      </p:sp>
      <p:sp>
        <p:nvSpPr>
          <p:cNvPr id="44" name="43 Rectángulo redondeado"/>
          <p:cNvSpPr/>
          <p:nvPr/>
        </p:nvSpPr>
        <p:spPr>
          <a:xfrm>
            <a:off x="7575246" y="6088691"/>
            <a:ext cx="1317234" cy="506557"/>
          </a:xfrm>
          <a:prstGeom prst="roundRect">
            <a:avLst/>
          </a:prstGeom>
          <a:solidFill>
            <a:srgbClr val="953735">
              <a:alpha val="80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2400" b="1" dirty="0" smtClean="0">
                <a:solidFill>
                  <a:schemeClr val="bg1"/>
                </a:solidFill>
                <a:latin typeface="Arial" pitchFamily="34" charset="0"/>
                <a:cs typeface="Arial" pitchFamily="34" charset="0"/>
              </a:rPr>
              <a:t>101</a:t>
            </a:r>
            <a:endParaRPr lang="es-MX" sz="2400" b="1" dirty="0">
              <a:solidFill>
                <a:schemeClr val="bg1"/>
              </a:solidFill>
              <a:latin typeface="Arial" pitchFamily="34" charset="0"/>
              <a:cs typeface="Arial" pitchFamily="34" charset="0"/>
            </a:endParaRPr>
          </a:p>
        </p:txBody>
      </p:sp>
      <p:sp>
        <p:nvSpPr>
          <p:cNvPr id="45" name="44 Rectángulo redondeado"/>
          <p:cNvSpPr/>
          <p:nvPr/>
        </p:nvSpPr>
        <p:spPr>
          <a:xfrm>
            <a:off x="7575246" y="5440619"/>
            <a:ext cx="1317234" cy="506557"/>
          </a:xfrm>
          <a:prstGeom prst="roundRect">
            <a:avLst/>
          </a:prstGeom>
          <a:solidFill>
            <a:srgbClr val="953735">
              <a:alpha val="80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2400" b="1" dirty="0" smtClean="0">
                <a:solidFill>
                  <a:schemeClr val="bg1"/>
                </a:solidFill>
                <a:latin typeface="Arial" pitchFamily="34" charset="0"/>
                <a:cs typeface="Arial" pitchFamily="34" charset="0"/>
              </a:rPr>
              <a:t>174</a:t>
            </a:r>
            <a:endParaRPr lang="es-MX" sz="2400" b="1" dirty="0">
              <a:solidFill>
                <a:schemeClr val="bg1"/>
              </a:solidFill>
              <a:latin typeface="Arial" pitchFamily="34" charset="0"/>
              <a:cs typeface="Arial" pitchFamily="34" charset="0"/>
            </a:endParaRPr>
          </a:p>
        </p:txBody>
      </p:sp>
      <p:sp>
        <p:nvSpPr>
          <p:cNvPr id="47" name="46 CuadroTexto"/>
          <p:cNvSpPr txBox="1"/>
          <p:nvPr/>
        </p:nvSpPr>
        <p:spPr>
          <a:xfrm>
            <a:off x="5724128" y="3568412"/>
            <a:ext cx="3419872" cy="584775"/>
          </a:xfrm>
          <a:prstGeom prst="rect">
            <a:avLst/>
          </a:prstGeom>
          <a:noFill/>
        </p:spPr>
        <p:txBody>
          <a:bodyPr wrap="square" rtlCol="0">
            <a:spAutoFit/>
          </a:bodyPr>
          <a:lstStyle/>
          <a:p>
            <a:pPr algn="ctr"/>
            <a:r>
              <a:rPr lang="es-MX" sz="1600" b="1" dirty="0" smtClean="0">
                <a:effectLst>
                  <a:outerShdw blurRad="38100" dist="38100" dir="2700000" algn="tl">
                    <a:srgbClr val="000000">
                      <a:alpha val="43137"/>
                    </a:srgbClr>
                  </a:outerShdw>
                </a:effectLst>
              </a:rPr>
              <a:t>KM DE TUBERIA DE ALCANTARILLADO</a:t>
            </a:r>
          </a:p>
          <a:p>
            <a:pPr algn="ctr"/>
            <a:r>
              <a:rPr lang="es-MX" sz="1600" b="1" dirty="0" smtClean="0">
                <a:effectLst>
                  <a:outerShdw blurRad="38100" dist="38100" dir="2700000" algn="tl">
                    <a:srgbClr val="000000">
                      <a:alpha val="43137"/>
                    </a:srgbClr>
                  </a:outerShdw>
                </a:effectLst>
              </a:rPr>
              <a:t>Total 	       Por Sustituir</a:t>
            </a:r>
            <a:endParaRPr lang="es-MX" sz="1600" b="1" dirty="0">
              <a:effectLst>
                <a:outerShdw blurRad="38100" dist="38100" dir="2700000" algn="tl">
                  <a:srgbClr val="000000">
                    <a:alpha val="43137"/>
                  </a:srgbClr>
                </a:outerShdw>
              </a:effectLst>
            </a:endParaRPr>
          </a:p>
        </p:txBody>
      </p:sp>
      <p:pic>
        <p:nvPicPr>
          <p:cNvPr id="46" name="Picture 3" descr="C:\Documents and Settings\gbarrientos\Mis documentos\2010\35 Formatos\Nueva Imagen SIAPA\FONDO 3.jpg"/>
          <p:cNvPicPr>
            <a:picLocks noChangeAspect="1" noChangeArrowheads="1"/>
          </p:cNvPicPr>
          <p:nvPr/>
        </p:nvPicPr>
        <p:blipFill>
          <a:blip r:embed="rId3" cstate="print">
            <a:clrChange>
              <a:clrFrom>
                <a:srgbClr val="FFFFFF"/>
              </a:clrFrom>
              <a:clrTo>
                <a:srgbClr val="FFFFFF">
                  <a:alpha val="0"/>
                </a:srgbClr>
              </a:clrTo>
            </a:clrChange>
            <a:lum bright="-10000" contrast="10000"/>
          </a:blip>
          <a:srcRect l="4700" t="8460" r="83800" b="72050"/>
          <a:stretch>
            <a:fillRect/>
          </a:stretch>
        </p:blipFill>
        <p:spPr bwMode="auto">
          <a:xfrm>
            <a:off x="8532440" y="144016"/>
            <a:ext cx="488330" cy="62068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28 Imagen" descr="domestico.jpg"/>
          <p:cNvPicPr>
            <a:picLocks noChangeAspect="1"/>
          </p:cNvPicPr>
          <p:nvPr/>
        </p:nvPicPr>
        <p:blipFill>
          <a:blip r:embed="rId2" cstate="print">
            <a:lum bright="30000" contrast="-30000"/>
          </a:blip>
          <a:stretch>
            <a:fillRect/>
          </a:stretch>
        </p:blipFill>
        <p:spPr>
          <a:xfrm>
            <a:off x="197427" y="112386"/>
            <a:ext cx="2573867" cy="3860800"/>
          </a:xfrm>
          <a:prstGeom prst="rect">
            <a:avLst/>
          </a:prstGeom>
          <a:ln>
            <a:noFill/>
          </a:ln>
          <a:effectLst>
            <a:softEdge rad="112500"/>
          </a:effectLst>
        </p:spPr>
      </p:pic>
      <p:sp>
        <p:nvSpPr>
          <p:cNvPr id="9" name="8 Rectángulo redondeado"/>
          <p:cNvSpPr/>
          <p:nvPr/>
        </p:nvSpPr>
        <p:spPr>
          <a:xfrm>
            <a:off x="323528" y="404664"/>
            <a:ext cx="4865732" cy="879217"/>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spAutoFit/>
          </a:bodyPr>
          <a:lstStyle/>
          <a:p>
            <a:pPr algn="ctr"/>
            <a:r>
              <a:rPr lang="es-MX" sz="2400" b="1" dirty="0" smtClean="0"/>
              <a:t>SITUACIÓN GENERAL DEL SIAPA</a:t>
            </a:r>
          </a:p>
          <a:p>
            <a:pPr algn="ctr"/>
            <a:r>
              <a:rPr lang="es-MX" sz="2400" b="1" dirty="0" smtClean="0"/>
              <a:t>Cobranza</a:t>
            </a:r>
            <a:endParaRPr lang="es-ES" sz="2400" dirty="0"/>
          </a:p>
        </p:txBody>
      </p:sp>
      <p:sp>
        <p:nvSpPr>
          <p:cNvPr id="17" name="16 CuadroTexto"/>
          <p:cNvSpPr txBox="1"/>
          <p:nvPr/>
        </p:nvSpPr>
        <p:spPr>
          <a:xfrm>
            <a:off x="2271413" y="1692097"/>
            <a:ext cx="3025476" cy="369332"/>
          </a:xfrm>
          <a:prstGeom prst="rect">
            <a:avLst/>
          </a:prstGeom>
          <a:noFill/>
        </p:spPr>
        <p:txBody>
          <a:bodyPr wrap="square" rtlCol="0">
            <a:spAutoFit/>
          </a:bodyPr>
          <a:lstStyle/>
          <a:p>
            <a:pPr algn="ctr"/>
            <a:r>
              <a:rPr lang="es-MX" dirty="0" smtClean="0">
                <a:effectLst>
                  <a:outerShdw blurRad="38100" dist="38100" dir="2700000" algn="tl">
                    <a:srgbClr val="000000">
                      <a:alpha val="43137"/>
                    </a:srgbClr>
                  </a:outerShdw>
                </a:effectLst>
              </a:rPr>
              <a:t>Cuentas con Rezago</a:t>
            </a:r>
            <a:endParaRPr lang="es-MX" dirty="0">
              <a:effectLst>
                <a:outerShdw blurRad="38100" dist="38100" dir="2700000" algn="tl">
                  <a:srgbClr val="000000">
                    <a:alpha val="43137"/>
                  </a:srgbClr>
                </a:outerShdw>
              </a:effectLst>
            </a:endParaRPr>
          </a:p>
        </p:txBody>
      </p:sp>
      <p:sp>
        <p:nvSpPr>
          <p:cNvPr id="15" name="14 Rectángulo redondeado"/>
          <p:cNvSpPr/>
          <p:nvPr/>
        </p:nvSpPr>
        <p:spPr>
          <a:xfrm>
            <a:off x="2239875" y="2075109"/>
            <a:ext cx="3024336" cy="504056"/>
          </a:xfrm>
          <a:prstGeom prst="roundRect">
            <a:avLst/>
          </a:prstGeom>
          <a:solidFill>
            <a:schemeClr val="accent3">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2800" dirty="0" smtClean="0">
                <a:latin typeface="Arial" pitchFamily="34" charset="0"/>
                <a:cs typeface="Arial" pitchFamily="34" charset="0"/>
              </a:rPr>
              <a:t>169,954</a:t>
            </a:r>
            <a:endParaRPr lang="es-MX" dirty="0">
              <a:latin typeface="Arial" pitchFamily="34" charset="0"/>
              <a:cs typeface="Arial" pitchFamily="34" charset="0"/>
            </a:endParaRPr>
          </a:p>
        </p:txBody>
      </p:sp>
      <p:sp>
        <p:nvSpPr>
          <p:cNvPr id="16" name="15 CuadroTexto"/>
          <p:cNvSpPr txBox="1"/>
          <p:nvPr/>
        </p:nvSpPr>
        <p:spPr>
          <a:xfrm>
            <a:off x="842653" y="2145631"/>
            <a:ext cx="1311249" cy="338554"/>
          </a:xfrm>
          <a:prstGeom prst="rect">
            <a:avLst/>
          </a:prstGeom>
          <a:noFill/>
        </p:spPr>
        <p:txBody>
          <a:bodyPr wrap="square" rtlCol="0">
            <a:spAutoFit/>
          </a:bodyPr>
          <a:lstStyle/>
          <a:p>
            <a:pPr algn="r"/>
            <a:r>
              <a:rPr lang="es-MX" sz="1600" dirty="0" smtClean="0">
                <a:effectLst>
                  <a:outerShdw blurRad="38100" dist="38100" dir="2700000" algn="tl">
                    <a:srgbClr val="000000">
                      <a:alpha val="43137"/>
                    </a:srgbClr>
                  </a:outerShdw>
                </a:effectLst>
                <a:latin typeface="Arial" pitchFamily="34" charset="0"/>
                <a:cs typeface="Arial" pitchFamily="34" charset="0"/>
              </a:rPr>
              <a:t> DIC 2006</a:t>
            </a:r>
            <a:endParaRPr lang="es-MX" sz="1600" dirty="0">
              <a:effectLst>
                <a:outerShdw blurRad="38100" dist="38100" dir="2700000" algn="tl">
                  <a:srgbClr val="000000">
                    <a:alpha val="43137"/>
                  </a:srgbClr>
                </a:outerShdw>
              </a:effectLst>
              <a:latin typeface="Arial" pitchFamily="34" charset="0"/>
              <a:cs typeface="Arial" pitchFamily="34" charset="0"/>
            </a:endParaRPr>
          </a:p>
        </p:txBody>
      </p:sp>
      <p:sp>
        <p:nvSpPr>
          <p:cNvPr id="18" name="17 Rectángulo redondeado"/>
          <p:cNvSpPr/>
          <p:nvPr/>
        </p:nvSpPr>
        <p:spPr>
          <a:xfrm>
            <a:off x="2271413" y="2700209"/>
            <a:ext cx="3024336" cy="504056"/>
          </a:xfrm>
          <a:prstGeom prst="roundRect">
            <a:avLst/>
          </a:prstGeom>
          <a:solidFill>
            <a:schemeClr val="accent3">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2800" dirty="0" smtClean="0">
                <a:latin typeface="Arial" pitchFamily="34" charset="0"/>
                <a:cs typeface="Arial" pitchFamily="34" charset="0"/>
              </a:rPr>
              <a:t>245,175</a:t>
            </a:r>
            <a:endParaRPr lang="es-MX" sz="1600" dirty="0">
              <a:latin typeface="Arial" pitchFamily="34" charset="0"/>
              <a:cs typeface="Arial" pitchFamily="34" charset="0"/>
            </a:endParaRPr>
          </a:p>
        </p:txBody>
      </p:sp>
      <p:sp>
        <p:nvSpPr>
          <p:cNvPr id="19" name="18 CuadroTexto"/>
          <p:cNvSpPr txBox="1"/>
          <p:nvPr/>
        </p:nvSpPr>
        <p:spPr>
          <a:xfrm>
            <a:off x="871723" y="2793703"/>
            <a:ext cx="1311249" cy="338554"/>
          </a:xfrm>
          <a:prstGeom prst="rect">
            <a:avLst/>
          </a:prstGeom>
          <a:noFill/>
        </p:spPr>
        <p:txBody>
          <a:bodyPr wrap="square" rtlCol="0">
            <a:spAutoFit/>
          </a:bodyPr>
          <a:lstStyle/>
          <a:p>
            <a:pPr algn="r"/>
            <a:r>
              <a:rPr lang="es-MX" sz="1600" dirty="0" smtClean="0">
                <a:effectLst>
                  <a:outerShdw blurRad="38100" dist="38100" dir="2700000" algn="tl">
                    <a:srgbClr val="000000">
                      <a:alpha val="43137"/>
                    </a:srgbClr>
                  </a:outerShdw>
                </a:effectLst>
                <a:latin typeface="Arial" pitchFamily="34" charset="0"/>
                <a:cs typeface="Arial" pitchFamily="34" charset="0"/>
              </a:rPr>
              <a:t>DIC 2009</a:t>
            </a:r>
            <a:endParaRPr lang="es-MX" sz="1600" dirty="0">
              <a:effectLst>
                <a:outerShdw blurRad="38100" dist="38100" dir="2700000" algn="tl">
                  <a:srgbClr val="000000">
                    <a:alpha val="43137"/>
                  </a:srgbClr>
                </a:outerShdw>
              </a:effectLst>
              <a:latin typeface="Arial" pitchFamily="34" charset="0"/>
              <a:cs typeface="Arial" pitchFamily="34" charset="0"/>
            </a:endParaRPr>
          </a:p>
        </p:txBody>
      </p:sp>
      <p:sp>
        <p:nvSpPr>
          <p:cNvPr id="20" name="19 Rectángulo redondeado"/>
          <p:cNvSpPr/>
          <p:nvPr/>
        </p:nvSpPr>
        <p:spPr>
          <a:xfrm>
            <a:off x="5605059" y="2075109"/>
            <a:ext cx="3024336" cy="504056"/>
          </a:xfrm>
          <a:prstGeom prst="roundRect">
            <a:avLst/>
          </a:prstGeom>
          <a:solidFill>
            <a:schemeClr val="accent3">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2800" dirty="0" smtClean="0">
                <a:latin typeface="Arial" pitchFamily="34" charset="0"/>
                <a:cs typeface="Arial" pitchFamily="34" charset="0"/>
              </a:rPr>
              <a:t>1,610 </a:t>
            </a:r>
            <a:r>
              <a:rPr lang="es-MX" sz="2000" dirty="0" smtClean="0">
                <a:latin typeface="Arial" pitchFamily="34" charset="0"/>
                <a:cs typeface="Arial" pitchFamily="34" charset="0"/>
              </a:rPr>
              <a:t>MDP</a:t>
            </a:r>
            <a:endParaRPr lang="es-MX" sz="1400" dirty="0">
              <a:latin typeface="Arial" pitchFamily="34" charset="0"/>
              <a:cs typeface="Arial" pitchFamily="34" charset="0"/>
            </a:endParaRPr>
          </a:p>
        </p:txBody>
      </p:sp>
      <p:sp>
        <p:nvSpPr>
          <p:cNvPr id="21" name="20 Rectángulo redondeado"/>
          <p:cNvSpPr/>
          <p:nvPr/>
        </p:nvSpPr>
        <p:spPr>
          <a:xfrm>
            <a:off x="5676497" y="2700209"/>
            <a:ext cx="3024336" cy="504056"/>
          </a:xfrm>
          <a:prstGeom prst="roundRect">
            <a:avLst/>
          </a:prstGeom>
          <a:solidFill>
            <a:schemeClr val="accent3">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2800" dirty="0" smtClean="0">
                <a:latin typeface="Arial" pitchFamily="34" charset="0"/>
                <a:cs typeface="Arial" pitchFamily="34" charset="0"/>
              </a:rPr>
              <a:t>2,274 </a:t>
            </a:r>
            <a:r>
              <a:rPr lang="es-MX" sz="2000" dirty="0" smtClean="0">
                <a:latin typeface="Arial" pitchFamily="34" charset="0"/>
                <a:cs typeface="Arial" pitchFamily="34" charset="0"/>
              </a:rPr>
              <a:t>MDP</a:t>
            </a:r>
            <a:endParaRPr lang="es-MX" sz="1200" dirty="0">
              <a:latin typeface="Arial" pitchFamily="34" charset="0"/>
              <a:cs typeface="Arial" pitchFamily="34" charset="0"/>
            </a:endParaRPr>
          </a:p>
        </p:txBody>
      </p:sp>
      <p:sp>
        <p:nvSpPr>
          <p:cNvPr id="22" name="21 CuadroTexto"/>
          <p:cNvSpPr txBox="1"/>
          <p:nvPr/>
        </p:nvSpPr>
        <p:spPr>
          <a:xfrm>
            <a:off x="5461043" y="1692097"/>
            <a:ext cx="3168352" cy="369332"/>
          </a:xfrm>
          <a:prstGeom prst="rect">
            <a:avLst/>
          </a:prstGeom>
          <a:noFill/>
        </p:spPr>
        <p:txBody>
          <a:bodyPr wrap="square" rtlCol="0">
            <a:spAutoFit/>
          </a:bodyPr>
          <a:lstStyle/>
          <a:p>
            <a:pPr algn="ctr"/>
            <a:r>
              <a:rPr lang="es-MX" dirty="0" smtClean="0">
                <a:effectLst>
                  <a:outerShdw blurRad="38100" dist="38100" dir="2700000" algn="tl">
                    <a:srgbClr val="000000">
                      <a:alpha val="43137"/>
                    </a:srgbClr>
                  </a:outerShdw>
                </a:effectLst>
              </a:rPr>
              <a:t>Importe del Rezago</a:t>
            </a:r>
            <a:endParaRPr lang="es-MX" dirty="0">
              <a:effectLst>
                <a:outerShdw blurRad="38100" dist="38100" dir="2700000" algn="tl">
                  <a:srgbClr val="000000">
                    <a:alpha val="43137"/>
                  </a:srgbClr>
                </a:outerShdw>
              </a:effectLst>
            </a:endParaRPr>
          </a:p>
        </p:txBody>
      </p:sp>
      <p:sp>
        <p:nvSpPr>
          <p:cNvPr id="25" name="24 Rectángulo redondeado"/>
          <p:cNvSpPr/>
          <p:nvPr/>
        </p:nvSpPr>
        <p:spPr>
          <a:xfrm>
            <a:off x="3563888" y="3564305"/>
            <a:ext cx="4680520" cy="504056"/>
          </a:xfrm>
          <a:prstGeom prst="roundRect">
            <a:avLst/>
          </a:prstGeom>
          <a:solidFill>
            <a:schemeClr val="accent3">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2800" dirty="0" smtClean="0">
                <a:latin typeface="Arial" pitchFamily="34" charset="0"/>
                <a:cs typeface="Arial" pitchFamily="34" charset="0"/>
              </a:rPr>
              <a:t>1,037,820 Cuentas</a:t>
            </a:r>
            <a:endParaRPr lang="es-MX" sz="1600" dirty="0">
              <a:latin typeface="Arial" pitchFamily="34" charset="0"/>
              <a:cs typeface="Arial" pitchFamily="34" charset="0"/>
            </a:endParaRPr>
          </a:p>
        </p:txBody>
      </p:sp>
      <p:sp>
        <p:nvSpPr>
          <p:cNvPr id="26" name="25 CuadroTexto"/>
          <p:cNvSpPr txBox="1"/>
          <p:nvPr/>
        </p:nvSpPr>
        <p:spPr>
          <a:xfrm>
            <a:off x="611560" y="3564305"/>
            <a:ext cx="2823417" cy="584775"/>
          </a:xfrm>
          <a:prstGeom prst="rect">
            <a:avLst/>
          </a:prstGeom>
          <a:noFill/>
        </p:spPr>
        <p:txBody>
          <a:bodyPr wrap="square" rtlCol="0">
            <a:spAutoFit/>
          </a:bodyPr>
          <a:lstStyle/>
          <a:p>
            <a:pPr algn="r"/>
            <a:r>
              <a:rPr lang="es-MX" sz="1600" dirty="0" smtClean="0">
                <a:effectLst>
                  <a:outerShdw blurRad="38100" dist="38100" dir="2700000" algn="tl">
                    <a:srgbClr val="000000">
                      <a:alpha val="43137"/>
                    </a:srgbClr>
                  </a:outerShdw>
                </a:effectLst>
                <a:latin typeface="Arial" pitchFamily="34" charset="0"/>
                <a:cs typeface="Arial" pitchFamily="34" charset="0"/>
              </a:rPr>
              <a:t>Padrón de Usuarios Septiembre 2010</a:t>
            </a:r>
            <a:endParaRPr lang="es-MX" sz="1600" dirty="0">
              <a:effectLst>
                <a:outerShdw blurRad="38100" dist="38100" dir="2700000" algn="tl">
                  <a:srgbClr val="000000">
                    <a:alpha val="43137"/>
                  </a:srgbClr>
                </a:outerShdw>
              </a:effectLst>
              <a:latin typeface="Arial" pitchFamily="34" charset="0"/>
              <a:cs typeface="Arial" pitchFamily="34" charset="0"/>
            </a:endParaRPr>
          </a:p>
        </p:txBody>
      </p:sp>
      <p:pic>
        <p:nvPicPr>
          <p:cNvPr id="23" name="Picture 3" descr="C:\Documents and Settings\gbarrientos\Mis documentos\2010\35 Formatos\Nueva Imagen SIAPA\FONDO 3.jpg"/>
          <p:cNvPicPr>
            <a:picLocks noChangeAspect="1" noChangeArrowheads="1"/>
          </p:cNvPicPr>
          <p:nvPr/>
        </p:nvPicPr>
        <p:blipFill>
          <a:blip r:embed="rId3" cstate="print">
            <a:clrChange>
              <a:clrFrom>
                <a:srgbClr val="FFFFFF"/>
              </a:clrFrom>
              <a:clrTo>
                <a:srgbClr val="FFFFFF">
                  <a:alpha val="0"/>
                </a:srgbClr>
              </a:clrTo>
            </a:clrChange>
            <a:lum bright="-10000" contrast="10000"/>
          </a:blip>
          <a:srcRect l="4700" t="8460" r="83800" b="72050"/>
          <a:stretch>
            <a:fillRect/>
          </a:stretch>
        </p:blipFill>
        <p:spPr bwMode="auto">
          <a:xfrm>
            <a:off x="8532440" y="144016"/>
            <a:ext cx="488330" cy="620688"/>
          </a:xfrm>
          <a:prstGeom prst="rect">
            <a:avLst/>
          </a:prstGeom>
          <a:noFill/>
        </p:spPr>
      </p:pic>
      <p:pic>
        <p:nvPicPr>
          <p:cNvPr id="31" name="30 Imagen" descr="gg02.jpg"/>
          <p:cNvPicPr>
            <a:picLocks noChangeAspect="1"/>
          </p:cNvPicPr>
          <p:nvPr/>
        </p:nvPicPr>
        <p:blipFill>
          <a:blip r:embed="rId4" cstate="print">
            <a:lum bright="30000" contrast="-30000"/>
          </a:blip>
          <a:stretch>
            <a:fillRect/>
          </a:stretch>
        </p:blipFill>
        <p:spPr>
          <a:xfrm>
            <a:off x="256595" y="4005064"/>
            <a:ext cx="3955365" cy="2638673"/>
          </a:xfrm>
          <a:prstGeom prst="rect">
            <a:avLst/>
          </a:prstGeom>
          <a:ln>
            <a:noFill/>
          </a:ln>
          <a:effectLst>
            <a:softEdge rad="112500"/>
          </a:effectLst>
        </p:spPr>
      </p:pic>
      <p:pic>
        <p:nvPicPr>
          <p:cNvPr id="32" name="31 Imagen" descr="rn02.jpg"/>
          <p:cNvPicPr>
            <a:picLocks noChangeAspect="1"/>
          </p:cNvPicPr>
          <p:nvPr/>
        </p:nvPicPr>
        <p:blipFill>
          <a:blip r:embed="rId5" cstate="print">
            <a:lum bright="30000" contrast="-30000"/>
          </a:blip>
          <a:stretch>
            <a:fillRect/>
          </a:stretch>
        </p:blipFill>
        <p:spPr>
          <a:xfrm>
            <a:off x="5009123" y="4006826"/>
            <a:ext cx="3955365" cy="263691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6" descr="agua mano"/>
          <p:cNvPicPr>
            <a:picLocks noChangeAspect="1" noChangeArrowheads="1"/>
          </p:cNvPicPr>
          <p:nvPr/>
        </p:nvPicPr>
        <p:blipFill>
          <a:blip r:embed="rId2" cstate="print"/>
          <a:srcRect l="11604" r="40157"/>
          <a:stretch>
            <a:fillRect/>
          </a:stretch>
        </p:blipFill>
        <p:spPr bwMode="auto">
          <a:xfrm>
            <a:off x="6325990" y="109619"/>
            <a:ext cx="2714625" cy="6572250"/>
          </a:xfrm>
          <a:prstGeom prst="rect">
            <a:avLst/>
          </a:prstGeom>
          <a:ln>
            <a:noFill/>
          </a:ln>
          <a:effectLst>
            <a:outerShdw blurRad="292100" dist="139700" dir="2700000" algn="tl" rotWithShape="0">
              <a:srgbClr val="333333">
                <a:alpha val="65000"/>
              </a:srgbClr>
            </a:outerShdw>
          </a:effectLst>
        </p:spPr>
      </p:pic>
      <p:sp>
        <p:nvSpPr>
          <p:cNvPr id="30" name="29 Rectángulo redondeado"/>
          <p:cNvSpPr/>
          <p:nvPr/>
        </p:nvSpPr>
        <p:spPr>
          <a:xfrm>
            <a:off x="395536" y="1484784"/>
            <a:ext cx="4670373" cy="3240360"/>
          </a:xfrm>
          <a:prstGeom prst="roundRect">
            <a:avLst/>
          </a:prstGeom>
          <a:solidFill>
            <a:schemeClr val="accent6">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just"/>
            <a:r>
              <a:rPr lang="es-ES_tradnl" dirty="0" smtClean="0">
                <a:solidFill>
                  <a:srgbClr val="C00000"/>
                </a:solidFill>
              </a:rPr>
              <a:t>La Cartera Vencida de SIAPA, con oportunidad de pago y descontando la aplicación de descuentos para los conceptos de </a:t>
            </a:r>
            <a:r>
              <a:rPr lang="es-ES_tradnl" i="1" dirty="0" smtClean="0">
                <a:solidFill>
                  <a:srgbClr val="C00000"/>
                </a:solidFill>
              </a:rPr>
              <a:t>Gastos de Ejecución, Recargos y Reconexiones, </a:t>
            </a:r>
            <a:r>
              <a:rPr lang="es-ES_tradnl" dirty="0" smtClean="0">
                <a:solidFill>
                  <a:srgbClr val="C00000"/>
                </a:solidFill>
              </a:rPr>
              <a:t>representa un porcentaje real de cobranza del </a:t>
            </a:r>
            <a:r>
              <a:rPr lang="es-ES_tradnl" b="1" dirty="0" smtClean="0">
                <a:solidFill>
                  <a:srgbClr val="C00000"/>
                </a:solidFill>
              </a:rPr>
              <a:t>54% </a:t>
            </a:r>
            <a:r>
              <a:rPr lang="es-ES_tradnl" dirty="0" smtClean="0">
                <a:solidFill>
                  <a:srgbClr val="C00000"/>
                </a:solidFill>
              </a:rPr>
              <a:t>del total vencido, </a:t>
            </a:r>
            <a:r>
              <a:rPr lang="es-ES_tradnl" i="1" dirty="0" smtClean="0">
                <a:solidFill>
                  <a:srgbClr val="C00000"/>
                </a:solidFill>
              </a:rPr>
              <a:t>aplicado a los $785 millones de pesos del total de la cartera </a:t>
            </a:r>
            <a:r>
              <a:rPr lang="es-ES_tradnl" dirty="0" smtClean="0">
                <a:solidFill>
                  <a:srgbClr val="C00000"/>
                </a:solidFill>
              </a:rPr>
              <a:t>en predios Industriales, Comerciales y Habitacionales nos quedan </a:t>
            </a:r>
            <a:r>
              <a:rPr lang="es-ES_tradnl" b="1" i="1" u="sng" dirty="0" smtClean="0">
                <a:solidFill>
                  <a:srgbClr val="C00000"/>
                </a:solidFill>
              </a:rPr>
              <a:t>414 millones de pesos de cartera real</a:t>
            </a:r>
            <a:r>
              <a:rPr lang="es-ES_tradnl" sz="1600" dirty="0" smtClean="0">
                <a:solidFill>
                  <a:srgbClr val="C00000"/>
                </a:solidFill>
              </a:rPr>
              <a:t>.</a:t>
            </a:r>
            <a:endParaRPr lang="es-MX" dirty="0">
              <a:solidFill>
                <a:srgbClr val="C00000"/>
              </a:solidFill>
              <a:latin typeface="Arial" pitchFamily="34" charset="0"/>
              <a:cs typeface="Arial" pitchFamily="34" charset="0"/>
            </a:endParaRPr>
          </a:p>
        </p:txBody>
      </p:sp>
      <p:sp>
        <p:nvSpPr>
          <p:cNvPr id="9" name="8 Rectángulo redondeado"/>
          <p:cNvSpPr/>
          <p:nvPr/>
        </p:nvSpPr>
        <p:spPr>
          <a:xfrm>
            <a:off x="323528" y="404664"/>
            <a:ext cx="4865732" cy="879217"/>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spAutoFit/>
          </a:bodyPr>
          <a:lstStyle/>
          <a:p>
            <a:pPr algn="ctr"/>
            <a:r>
              <a:rPr lang="es-MX" sz="2400" b="1" dirty="0" smtClean="0"/>
              <a:t>SITUACIÓN GENERAL DEL SIAPA</a:t>
            </a:r>
          </a:p>
          <a:p>
            <a:pPr algn="ctr"/>
            <a:r>
              <a:rPr lang="es-MX" sz="2400" b="1" dirty="0" smtClean="0"/>
              <a:t>Cartera Vencida</a:t>
            </a:r>
            <a:endParaRPr lang="es-ES" sz="2400" dirty="0"/>
          </a:p>
        </p:txBody>
      </p:sp>
      <p:sp>
        <p:nvSpPr>
          <p:cNvPr id="24" name="23 CuadroTexto"/>
          <p:cNvSpPr txBox="1"/>
          <p:nvPr/>
        </p:nvSpPr>
        <p:spPr>
          <a:xfrm>
            <a:off x="1539708" y="5949280"/>
            <a:ext cx="7308304" cy="58477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just"/>
            <a:r>
              <a:rPr lang="es-MX" sz="1600" b="1" dirty="0" smtClean="0">
                <a:solidFill>
                  <a:schemeClr val="bg1"/>
                </a:solidFill>
                <a:effectLst>
                  <a:outerShdw blurRad="38100" dist="38100" dir="2700000" algn="tl">
                    <a:srgbClr val="000000">
                      <a:alpha val="43137"/>
                    </a:srgbClr>
                  </a:outerShdw>
                </a:effectLst>
              </a:rPr>
              <a:t>El costo de producción es de $11.81 por cada metro cúbico mientras que el precio promedio de venta $ 9.30, con una Población Subsidiada del 89.3%</a:t>
            </a:r>
            <a:endParaRPr lang="es-MX" sz="1600" b="1" dirty="0">
              <a:solidFill>
                <a:schemeClr val="bg1"/>
              </a:solidFill>
              <a:effectLst>
                <a:outerShdw blurRad="38100" dist="38100" dir="2700000" algn="tl">
                  <a:srgbClr val="000000">
                    <a:alpha val="43137"/>
                  </a:srgbClr>
                </a:outerShdw>
              </a:effectLst>
            </a:endParaRPr>
          </a:p>
        </p:txBody>
      </p:sp>
      <p:grpSp>
        <p:nvGrpSpPr>
          <p:cNvPr id="7" name="6 Grupo"/>
          <p:cNvGrpSpPr/>
          <p:nvPr/>
        </p:nvGrpSpPr>
        <p:grpSpPr>
          <a:xfrm>
            <a:off x="8532440" y="144016"/>
            <a:ext cx="488330" cy="620688"/>
            <a:chOff x="8532440" y="144016"/>
            <a:chExt cx="488330" cy="620688"/>
          </a:xfrm>
        </p:grpSpPr>
        <p:sp>
          <p:nvSpPr>
            <p:cNvPr id="8" name="7 Rectángulo"/>
            <p:cNvSpPr/>
            <p:nvPr/>
          </p:nvSpPr>
          <p:spPr>
            <a:xfrm>
              <a:off x="8572500" y="188640"/>
              <a:ext cx="419100" cy="3542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Picture 3" descr="C:\Documents and Settings\gbarrientos\Mis documentos\2010\35 Formatos\Nueva Imagen SIAPA\FONDO 3.jpg"/>
            <p:cNvPicPr>
              <a:picLocks noChangeAspect="1" noChangeArrowheads="1"/>
            </p:cNvPicPr>
            <p:nvPr/>
          </p:nvPicPr>
          <p:blipFill>
            <a:blip r:embed="rId3" cstate="print">
              <a:clrChange>
                <a:clrFrom>
                  <a:srgbClr val="FFFFFF"/>
                </a:clrFrom>
                <a:clrTo>
                  <a:srgbClr val="FFFFFF">
                    <a:alpha val="0"/>
                  </a:srgbClr>
                </a:clrTo>
              </a:clrChange>
              <a:lum bright="-10000" contrast="10000"/>
            </a:blip>
            <a:srcRect l="4700" t="8460" r="83800" b="72050"/>
            <a:stretch>
              <a:fillRect/>
            </a:stretch>
          </p:blipFill>
          <p:spPr bwMode="auto">
            <a:xfrm>
              <a:off x="8532440" y="144016"/>
              <a:ext cx="488330" cy="620688"/>
            </a:xfrm>
            <a:prstGeom prst="rect">
              <a:avLst/>
            </a:prstGeom>
            <a:noFill/>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educasitios.educ.ar/grupo094/files/agua_potable.jpg"/>
          <p:cNvPicPr>
            <a:picLocks noChangeAspect="1" noChangeArrowheads="1"/>
          </p:cNvPicPr>
          <p:nvPr/>
        </p:nvPicPr>
        <p:blipFill>
          <a:blip r:embed="rId2" cstate="print"/>
          <a:srcRect/>
          <a:stretch>
            <a:fillRect/>
          </a:stretch>
        </p:blipFill>
        <p:spPr bwMode="auto">
          <a:xfrm>
            <a:off x="6804248" y="3500438"/>
            <a:ext cx="2054032" cy="3081049"/>
          </a:xfrm>
          <a:prstGeom prst="rect">
            <a:avLst/>
          </a:prstGeom>
          <a:ln>
            <a:noFill/>
          </a:ln>
          <a:effectLst>
            <a:softEdge rad="112500"/>
          </a:effectLst>
        </p:spPr>
      </p:pic>
      <p:pic>
        <p:nvPicPr>
          <p:cNvPr id="8" name="Picture 8" descr="http://positivodigital1.googlepages.com/agua-potable.jpg"/>
          <p:cNvPicPr>
            <a:picLocks noChangeAspect="1" noChangeArrowheads="1"/>
          </p:cNvPicPr>
          <p:nvPr/>
        </p:nvPicPr>
        <p:blipFill>
          <a:blip r:embed="rId3" cstate="print"/>
          <a:srcRect/>
          <a:stretch>
            <a:fillRect/>
          </a:stretch>
        </p:blipFill>
        <p:spPr bwMode="auto">
          <a:xfrm>
            <a:off x="6948264" y="548595"/>
            <a:ext cx="1910016" cy="2951843"/>
          </a:xfrm>
          <a:prstGeom prst="rect">
            <a:avLst/>
          </a:prstGeom>
          <a:ln>
            <a:noFill/>
          </a:ln>
          <a:effectLst>
            <a:softEdge rad="112500"/>
          </a:effectLst>
        </p:spPr>
      </p:pic>
      <p:sp>
        <p:nvSpPr>
          <p:cNvPr id="9" name="8 Rectángulo redondeado"/>
          <p:cNvSpPr/>
          <p:nvPr/>
        </p:nvSpPr>
        <p:spPr>
          <a:xfrm>
            <a:off x="323528" y="404664"/>
            <a:ext cx="4865732" cy="879217"/>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spAutoFit/>
          </a:bodyPr>
          <a:lstStyle/>
          <a:p>
            <a:pPr algn="ctr"/>
            <a:r>
              <a:rPr lang="es-MX" sz="2400" b="1" dirty="0" smtClean="0"/>
              <a:t>SITUACIÓN GENERAL DEL SIAPA</a:t>
            </a:r>
          </a:p>
          <a:p>
            <a:pPr algn="ctr"/>
            <a:r>
              <a:rPr lang="es-MX" sz="2400" b="1" dirty="0" smtClean="0"/>
              <a:t>Acciones de SIAPA</a:t>
            </a:r>
            <a:endParaRPr lang="es-ES" sz="2400" dirty="0"/>
          </a:p>
        </p:txBody>
      </p:sp>
      <p:pic>
        <p:nvPicPr>
          <p:cNvPr id="23" name="Picture 3" descr="C:\Documents and Settings\gbarrientos\Mis documentos\2010\35 Formatos\Nueva Imagen SIAPA\FONDO 3.jpg"/>
          <p:cNvPicPr>
            <a:picLocks noChangeAspect="1" noChangeArrowheads="1"/>
          </p:cNvPicPr>
          <p:nvPr/>
        </p:nvPicPr>
        <p:blipFill>
          <a:blip r:embed="rId4" cstate="print">
            <a:clrChange>
              <a:clrFrom>
                <a:srgbClr val="FFFFFF"/>
              </a:clrFrom>
              <a:clrTo>
                <a:srgbClr val="FFFFFF">
                  <a:alpha val="0"/>
                </a:srgbClr>
              </a:clrTo>
            </a:clrChange>
            <a:lum bright="-10000" contrast="10000"/>
          </a:blip>
          <a:srcRect l="4700" t="8460" r="83800" b="72050"/>
          <a:stretch>
            <a:fillRect/>
          </a:stretch>
        </p:blipFill>
        <p:spPr bwMode="auto">
          <a:xfrm>
            <a:off x="8532440" y="144016"/>
            <a:ext cx="488330" cy="620688"/>
          </a:xfrm>
          <a:prstGeom prst="rect">
            <a:avLst/>
          </a:prstGeom>
          <a:noFill/>
        </p:spPr>
      </p:pic>
      <p:sp>
        <p:nvSpPr>
          <p:cNvPr id="6" name="5 Rectángulo redondeado"/>
          <p:cNvSpPr/>
          <p:nvPr/>
        </p:nvSpPr>
        <p:spPr>
          <a:xfrm>
            <a:off x="323528" y="1340768"/>
            <a:ext cx="8568952" cy="5256584"/>
          </a:xfrm>
          <a:prstGeom prst="roundRect">
            <a:avLst/>
          </a:prstGeom>
          <a:solidFill>
            <a:srgbClr val="FAC090">
              <a:alpha val="30196"/>
            </a:srgbClr>
          </a:solidFill>
        </p:spPr>
        <p:style>
          <a:lnRef idx="0">
            <a:schemeClr val="accent2"/>
          </a:lnRef>
          <a:fillRef idx="3">
            <a:schemeClr val="accent2"/>
          </a:fillRef>
          <a:effectRef idx="3">
            <a:schemeClr val="accent2"/>
          </a:effectRef>
          <a:fontRef idx="minor">
            <a:schemeClr val="lt1"/>
          </a:fontRef>
        </p:style>
        <p:txBody>
          <a:bodyPr rtlCol="0" anchor="ctr"/>
          <a:lstStyle/>
          <a:p>
            <a:pPr algn="just"/>
            <a:r>
              <a:rPr lang="es-MX" dirty="0" smtClean="0">
                <a:solidFill>
                  <a:srgbClr val="C00000"/>
                </a:solidFill>
              </a:rPr>
              <a:t> Incremento de Volúmenes para el Aseguramiento del Abasto de Agua Potable a la ZMG.</a:t>
            </a:r>
          </a:p>
          <a:p>
            <a:pPr algn="just"/>
            <a:endParaRPr lang="es-MX" dirty="0" smtClean="0">
              <a:solidFill>
                <a:srgbClr val="C00000"/>
              </a:solidFill>
            </a:endParaRPr>
          </a:p>
          <a:p>
            <a:pPr algn="just"/>
            <a:r>
              <a:rPr lang="es-MX" dirty="0" smtClean="0">
                <a:solidFill>
                  <a:srgbClr val="C00000"/>
                </a:solidFill>
              </a:rPr>
              <a:t>Recuperación del IVA ( A la fecha se han recuperado 96.6 </a:t>
            </a:r>
            <a:r>
              <a:rPr lang="es-MX" dirty="0" err="1" smtClean="0">
                <a:solidFill>
                  <a:srgbClr val="C00000"/>
                </a:solidFill>
              </a:rPr>
              <a:t>mdp</a:t>
            </a:r>
            <a:r>
              <a:rPr lang="es-MX" dirty="0" smtClean="0">
                <a:solidFill>
                  <a:srgbClr val="C00000"/>
                </a:solidFill>
              </a:rPr>
              <a:t> a través de despachos externos y 60 </a:t>
            </a:r>
            <a:r>
              <a:rPr lang="es-MX" dirty="0" err="1" smtClean="0">
                <a:solidFill>
                  <a:srgbClr val="C00000"/>
                </a:solidFill>
              </a:rPr>
              <a:t>mdp</a:t>
            </a:r>
            <a:r>
              <a:rPr lang="es-MX" dirty="0" smtClean="0">
                <a:solidFill>
                  <a:srgbClr val="C00000"/>
                </a:solidFill>
              </a:rPr>
              <a:t> con gestión propia ).</a:t>
            </a:r>
          </a:p>
          <a:p>
            <a:pPr algn="just"/>
            <a:endParaRPr lang="es-MX" dirty="0" smtClean="0">
              <a:solidFill>
                <a:srgbClr val="C00000"/>
              </a:solidFill>
            </a:endParaRPr>
          </a:p>
          <a:p>
            <a:pPr algn="just"/>
            <a:r>
              <a:rPr lang="es-MX" dirty="0" smtClean="0">
                <a:solidFill>
                  <a:srgbClr val="C00000"/>
                </a:solidFill>
              </a:rPr>
              <a:t>Diagnóstico Integral de Planeación (</a:t>
            </a:r>
            <a:r>
              <a:rPr lang="es-MX" dirty="0" err="1" smtClean="0">
                <a:solidFill>
                  <a:srgbClr val="C00000"/>
                </a:solidFill>
              </a:rPr>
              <a:t>CONAGUA</a:t>
            </a:r>
            <a:r>
              <a:rPr lang="es-MX" dirty="0" smtClean="0">
                <a:solidFill>
                  <a:srgbClr val="C00000"/>
                </a:solidFill>
              </a:rPr>
              <a:t>-</a:t>
            </a:r>
            <a:r>
              <a:rPr lang="es-MX" dirty="0" err="1" smtClean="0">
                <a:solidFill>
                  <a:srgbClr val="C00000"/>
                </a:solidFill>
              </a:rPr>
              <a:t>BANOBRAS</a:t>
            </a:r>
            <a:r>
              <a:rPr lang="es-MX" dirty="0" smtClean="0">
                <a:solidFill>
                  <a:srgbClr val="C00000"/>
                </a:solidFill>
              </a:rPr>
              <a:t>-SIAPA).</a:t>
            </a:r>
          </a:p>
          <a:p>
            <a:pPr algn="just"/>
            <a:endParaRPr lang="es-MX" dirty="0" smtClean="0">
              <a:solidFill>
                <a:srgbClr val="C00000"/>
              </a:solidFill>
            </a:endParaRPr>
          </a:p>
          <a:p>
            <a:pPr algn="just"/>
            <a:r>
              <a:rPr lang="es-MX" dirty="0" smtClean="0">
                <a:solidFill>
                  <a:srgbClr val="C00000"/>
                </a:solidFill>
              </a:rPr>
              <a:t> Implementación de Mejoras en el Área Comercial.</a:t>
            </a:r>
          </a:p>
          <a:p>
            <a:pPr algn="just"/>
            <a:endParaRPr lang="es-MX" dirty="0" smtClean="0">
              <a:solidFill>
                <a:srgbClr val="C00000"/>
              </a:solidFill>
            </a:endParaRPr>
          </a:p>
          <a:p>
            <a:pPr algn="just"/>
            <a:r>
              <a:rPr lang="es-MX" dirty="0" smtClean="0">
                <a:solidFill>
                  <a:srgbClr val="C00000"/>
                </a:solidFill>
              </a:rPr>
              <a:t> Proyecto de ahorro de Energía Eléctrica (CFE-FIDE-</a:t>
            </a:r>
            <a:r>
              <a:rPr lang="es-MX" dirty="0" err="1" smtClean="0">
                <a:solidFill>
                  <a:srgbClr val="C00000"/>
                </a:solidFill>
              </a:rPr>
              <a:t>BANOBRAS</a:t>
            </a:r>
            <a:r>
              <a:rPr lang="es-MX" dirty="0" smtClean="0">
                <a:solidFill>
                  <a:srgbClr val="C00000"/>
                </a:solidFill>
              </a:rPr>
              <a:t>-SIAPA ).</a:t>
            </a:r>
          </a:p>
          <a:p>
            <a:pPr algn="just"/>
            <a:endParaRPr lang="es-MX" dirty="0" smtClean="0">
              <a:solidFill>
                <a:srgbClr val="C00000"/>
              </a:solidFill>
            </a:endParaRPr>
          </a:p>
          <a:p>
            <a:pPr algn="just"/>
            <a:r>
              <a:rPr lang="es-MX" dirty="0" smtClean="0">
                <a:solidFill>
                  <a:srgbClr val="C00000"/>
                </a:solidFill>
              </a:rPr>
              <a:t>Implementación de nuevos Sistemas de Cloración (Dióxido de Cloro).</a:t>
            </a:r>
          </a:p>
          <a:p>
            <a:pPr algn="just"/>
            <a:endParaRPr lang="es-MX" dirty="0" smtClean="0">
              <a:solidFill>
                <a:srgbClr val="C00000"/>
              </a:solidFill>
            </a:endParaRPr>
          </a:p>
          <a:p>
            <a:pPr algn="just"/>
            <a:r>
              <a:rPr lang="es-MX" dirty="0" smtClean="0">
                <a:solidFill>
                  <a:srgbClr val="C00000"/>
                </a:solidFill>
              </a:rPr>
              <a:t> Modelación de las Redes de Agua Potable y Alcantarillado.</a:t>
            </a:r>
          </a:p>
          <a:p>
            <a:pPr algn="just"/>
            <a:endParaRPr lang="es-MX" dirty="0" smtClean="0">
              <a:solidFill>
                <a:srgbClr val="C00000"/>
              </a:solidFill>
            </a:endParaRPr>
          </a:p>
          <a:p>
            <a:pPr algn="just"/>
            <a:r>
              <a:rPr lang="es-MX" dirty="0" smtClean="0">
                <a:solidFill>
                  <a:srgbClr val="C00000"/>
                </a:solidFill>
              </a:rPr>
              <a:t> Sectorización de Circuitos Hidrométricos para el Control y Reducciones de Fugas.</a:t>
            </a:r>
            <a:endParaRPr lang="es-MX"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5132</TotalTime>
  <Words>1708</Words>
  <Application>Microsoft Office PowerPoint</Application>
  <PresentationFormat>Presentación en pantalla (4:3)</PresentationFormat>
  <Paragraphs>270</Paragraphs>
  <Slides>16</Slides>
  <Notes>4</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Beneficios del Esquema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Gbarrientos</dc:creator>
  <cp:lastModifiedBy>STUDIOXPS</cp:lastModifiedBy>
  <cp:revision>272</cp:revision>
  <dcterms:created xsi:type="dcterms:W3CDTF">2010-06-11T17:43:20Z</dcterms:created>
  <dcterms:modified xsi:type="dcterms:W3CDTF">2010-10-29T14:20:20Z</dcterms:modified>
</cp:coreProperties>
</file>